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2"/>
  </p:notesMasterIdLst>
  <p:sldIdLst>
    <p:sldId id="256" r:id="rId2"/>
    <p:sldId id="305" r:id="rId3"/>
    <p:sldId id="306"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04" r:id="rId71"/>
  </p:sldIdLst>
  <p:sldSz cx="18288000" cy="10287000"/>
  <p:notesSz cx="6858000" cy="9144000"/>
  <p:embeddedFontLst>
    <p:embeddedFont>
      <p:font typeface="Agrandir Narrow" panose="020B0604020202020204" charset="0"/>
      <p:regular r:id="rId73"/>
    </p:embeddedFont>
    <p:embeddedFont>
      <p:font typeface="Agrandir Narrow Italics" panose="020B0604020202020204" charset="0"/>
      <p:regular r:id="rId74"/>
    </p:embeddedFont>
    <p:embeddedFont>
      <p:font typeface="Open Sans Italics" panose="020B0604020202020204" charset="0"/>
      <p:regular r:id="rId75"/>
      <p:italic r:id="rId76"/>
    </p:embeddedFont>
    <p:embeddedFont>
      <p:font typeface="Agrandir Narrow Bold" panose="020B0604020202020204" charset="0"/>
      <p:regular r:id="rId77"/>
      <p:bold r:id="rId78"/>
    </p:embeddedFont>
    <p:embeddedFont>
      <p:font typeface="Open Sans Light" panose="020B0604020202020204" charset="0"/>
      <p:regular r:id="rId79"/>
    </p:embeddedFont>
    <p:embeddedFont>
      <p:font typeface="Open Sans" panose="020B0604020202020204" charset="0"/>
      <p:regular r:id="rId80"/>
      <p:bold r:id="rId81"/>
      <p:italic r:id="rId82"/>
      <p:boldItalic r:id="rId83"/>
    </p:embeddedFont>
    <p:embeddedFont>
      <p:font typeface="TT Chocolates Bold" panose="020B0604020202020204" charset="0"/>
      <p:regular r:id="rId84"/>
    </p:embeddedFont>
    <p:embeddedFont>
      <p:font typeface="Open Sans Light Bold" panose="020B0604020202020204" charset="0"/>
      <p:regular r:id="rId85"/>
    </p:embeddedFont>
    <p:embeddedFont>
      <p:font typeface="Agrandir Narrow Medium" panose="020B0604020202020204" charset="0"/>
      <p:regular r:id="rId86"/>
    </p:embeddedFont>
    <p:embeddedFont>
      <p:font typeface="Calibri" panose="020F0502020204030204" pitchFamily="34" charset="0"/>
      <p:regular r:id="rId87"/>
      <p:bold r:id="rId88"/>
      <p:italic r:id="rId89"/>
      <p:boldItalic r:id="rId90"/>
    </p:embeddedFont>
    <p:embeddedFont>
      <p:font typeface="Open Sans Extra Bold" panose="020B0604020202020204" charset="0"/>
      <p:regular r:id="rId91"/>
    </p:embeddedFont>
    <p:embeddedFont>
      <p:font typeface="Open Sans Light Bold Italics" panose="020B0604020202020204" charset="0"/>
      <p:regular r:id="rId92"/>
    </p:embeddedFont>
    <p:embeddedFont>
      <p:font typeface="Agrandir Narrow Medium Bold" panose="020B0604020202020204" charset="0"/>
      <p:regular r:id="rId93"/>
    </p:embeddedFont>
    <p:embeddedFont>
      <p:font typeface="Open Sans Bold" panose="020B0604020202020204" charset="0"/>
      <p:regular r:id="rId94"/>
      <p:bold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09"/>
    <a:srgbClr val="000000"/>
    <a:srgbClr val="00C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87774" autoAdjust="0"/>
  </p:normalViewPr>
  <p:slideViewPr>
    <p:cSldViewPr>
      <p:cViewPr varScale="1">
        <p:scale>
          <a:sx n="43" d="100"/>
          <a:sy n="43" d="100"/>
        </p:scale>
        <p:origin x="93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evaluar función cognitiva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6083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60663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estimulo es presentado en donde se encuentran las flechas.</a:t>
            </a:r>
          </a:p>
          <a:p>
            <a:endParaRPr lang="en-US"/>
          </a:p>
          <a:p>
            <a:r>
              <a:rPr lang="en-US"/>
              <a:t>La señal Xi contiene 80 ms de data, 40 después de la presentación del estimulo y los otros 40 antes.</a:t>
            </a:r>
          </a:p>
          <a:p>
            <a:endParaRPr lang="en-US"/>
          </a:p>
          <a:p>
            <a:r>
              <a:rPr lang="en-US"/>
              <a:t>Xi va a tener una componente determinista (la señal útil, el PE, Xi) y una componente aleatoria (ruido blanco, el eeg, Vi).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47955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el modelo del promedio homogéneo, s(n) es igual en todas las realizaciones, no cambia ni la amplitud ni la latencia. En este modelo, la varianza de este ruido tampoco cambia.</a:t>
            </a:r>
          </a:p>
          <a:p>
            <a:endParaRPr lang="en-US"/>
          </a:p>
          <a:p>
            <a:r>
              <a:rPr lang="en-US"/>
              <a:t>En el promedio inhomogéneo no se asume que la amplitud de la señal es constante y tampoco se asume que la varianza del ruido es constante de realización en realización.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3534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Rv es la matriz de autocorrelación del ruido.</a:t>
            </a:r>
          </a:p>
          <a:p>
            <a:endParaRPr lang="en-US"/>
          </a:p>
          <a:p>
            <a:r>
              <a:rPr lang="en-US"/>
              <a:t>Esta es una matriz diagonal.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85610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16794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6998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media del ruido es igual a cero.</a:t>
            </a:r>
          </a:p>
          <a:p>
            <a:endParaRPr lang="en-US"/>
          </a:p>
          <a:p>
            <a:r>
              <a:rPr lang="en-US"/>
              <a:t>La varianza del ruido se puede expresar como sigma^2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16599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varianza del ruido se puede expresar como sigma^2 y es el valor central en la función de autocorrelación del ruido.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9992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esperanza del ruido blanco en distintos instantes de tiempo, va a ser igual a la autocorrelación del ruido multiplicado por delta en i-j</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2636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8591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esperanza del ruido blanco en distintos instantes de tiempo, va a ser igual a la autocorrelación del ruido multiplicado por delta en i-j</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087499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Reducción del ruido con las realizaciones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258411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Reducción del ruido con las realizaciones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34387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Permite realizar el promedio online.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027601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ensamble se divide en dos mitades, con la misma cantidad de realizaciones cada uno.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62592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136286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Tenemos dos casos:</a:t>
            </a:r>
          </a:p>
          <a:p>
            <a:endParaRPr lang="en-US"/>
          </a:p>
          <a:p>
            <a:r>
              <a:rPr lang="en-US"/>
              <a:t>Primero, suponer que la amplitud de la señal cambia en cada realización</a:t>
            </a:r>
          </a:p>
          <a:p>
            <a:endParaRPr lang="en-US"/>
          </a:p>
          <a:p>
            <a:r>
              <a:rPr lang="en-US"/>
              <a:t>Segundo, suponer que las varianzas del ruido en cada realización cambia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430501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estrategia para resolver ambos casos es suponer que este promediado se puede obtener encontrando un vector de pesos que multiplique a cada realización para que nos ayude a hacer el promedio considerando la variabilidad de estas señales. Es decir,  hay un vector de pesos (w) con los que se va a promediar cada realización de X.</a:t>
            </a:r>
          </a:p>
          <a:p>
            <a:endParaRPr lang="en-US"/>
          </a:p>
          <a:p>
            <a:r>
              <a:rPr lang="en-US"/>
              <a:t>ESTE MÉTODO SE LLAMA WEIGHTED AVERAGE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780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caso se va a realizar un promedio ponderado. </a:t>
            </a:r>
          </a:p>
          <a:p>
            <a:endParaRPr lang="en-US"/>
          </a:p>
          <a:p>
            <a:r>
              <a:rPr lang="en-US"/>
              <a:t>Hay dos estrategias:</a:t>
            </a:r>
          </a:p>
          <a:p>
            <a:r>
              <a:rPr lang="en-US"/>
              <a:t>1) Las realizaciones que tienen menor varianza de ruido la pondero más, con mas fuerza y las que tienen mas varianza de ruido con menos fuerza.</a:t>
            </a:r>
          </a:p>
          <a:p>
            <a:endParaRPr lang="en-US"/>
          </a:p>
          <a:p>
            <a:r>
              <a:rPr lang="en-US"/>
              <a:t>2) A las realizaciones que tienen mayor componente de potencial evocado las pondero con mas fuerza y a las que tienen menor componente las pondero con menor fuerza.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6883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qué este quilombo?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40494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Auditivos</a:t>
            </a:r>
          </a:p>
          <a:p>
            <a:endParaRPr lang="en-US"/>
          </a:p>
          <a:p>
            <a:r>
              <a:rPr lang="en-US"/>
              <a:t>Visuales</a:t>
            </a:r>
          </a:p>
          <a:p>
            <a:endParaRPr lang="en-US"/>
          </a:p>
          <a:p>
            <a:r>
              <a:rPr lang="en-US"/>
              <a:t>Somatosensoriales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83578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Porque son estrategias que ayudarían a mejorar la SNR del promedio. (guiño guiño recuerden la definición de PE)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4598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estrategia entonces va a ser un problema de optimización porque la idea es encontrar ese w que maximice la SNR.</a:t>
            </a:r>
          </a:p>
          <a:p>
            <a:endParaRPr lang="en-US"/>
          </a:p>
          <a:p>
            <a:r>
              <a:rPr lang="en-US"/>
              <a:t>Recordemos la definición de SNR.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619718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V es aleatoria (ruido blanco), se aplica el operador esperanza para calcular su potencia, que justamente es su matriz de autocorrelación.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71013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Como la </a:t>
            </a:r>
            <a:r>
              <a:rPr lang="en-US" dirty="0" err="1"/>
              <a:t>amplitud</a:t>
            </a:r>
            <a:r>
              <a:rPr lang="en-US" dirty="0"/>
              <a:t> del PE </a:t>
            </a:r>
            <a:r>
              <a:rPr lang="en-US" dirty="0" err="1"/>
              <a:t>está</a:t>
            </a:r>
            <a:r>
              <a:rPr lang="en-US" dirty="0"/>
              <a:t> </a:t>
            </a:r>
            <a:r>
              <a:rPr lang="en-US" dirty="0" err="1"/>
              <a:t>reflejada</a:t>
            </a:r>
            <a:r>
              <a:rPr lang="en-US" dirty="0"/>
              <a:t> </a:t>
            </a:r>
            <a:r>
              <a:rPr lang="en-US" dirty="0" err="1"/>
              <a:t>en</a:t>
            </a:r>
            <a:r>
              <a:rPr lang="en-US" dirty="0"/>
              <a:t> a, se </a:t>
            </a:r>
            <a:r>
              <a:rPr lang="en-US" dirty="0" err="1"/>
              <a:t>puede</a:t>
            </a:r>
            <a:r>
              <a:rPr lang="en-US" dirty="0"/>
              <a:t> </a:t>
            </a:r>
            <a:r>
              <a:rPr lang="en-US" dirty="0" err="1"/>
              <a:t>asumir</a:t>
            </a:r>
            <a:r>
              <a:rPr lang="en-US" dirty="0"/>
              <a:t> que la </a:t>
            </a:r>
            <a:r>
              <a:rPr lang="en-US" dirty="0" err="1"/>
              <a:t>potencia</a:t>
            </a:r>
            <a:r>
              <a:rPr lang="en-US" dirty="0"/>
              <a:t> de s </a:t>
            </a:r>
            <a:r>
              <a:rPr lang="en-US" dirty="0" err="1"/>
              <a:t>es</a:t>
            </a:r>
            <a:r>
              <a:rPr lang="en-US" dirty="0"/>
              <a:t> </a:t>
            </a:r>
            <a:r>
              <a:rPr lang="en-US" dirty="0" err="1"/>
              <a:t>unitaria</a:t>
            </a:r>
            <a:r>
              <a:rPr lang="en-US" dirty="0" smtClean="0"/>
              <a:t>.</a:t>
            </a:r>
          </a:p>
          <a:p>
            <a:endParaRPr lang="en-US" dirty="0"/>
          </a:p>
          <a:p>
            <a:r>
              <a:rPr lang="en-US" dirty="0"/>
              <a:t>Como la </a:t>
            </a:r>
            <a:r>
              <a:rPr lang="en-US" dirty="0" err="1"/>
              <a:t>estrategia</a:t>
            </a:r>
            <a:r>
              <a:rPr lang="en-US" dirty="0"/>
              <a:t> </a:t>
            </a:r>
            <a:r>
              <a:rPr lang="en-US" dirty="0" err="1"/>
              <a:t>es</a:t>
            </a:r>
            <a:r>
              <a:rPr lang="en-US" dirty="0"/>
              <a:t> </a:t>
            </a:r>
            <a:r>
              <a:rPr lang="en-US" dirty="0" err="1"/>
              <a:t>maximizar</a:t>
            </a:r>
            <a:r>
              <a:rPr lang="en-US" dirty="0"/>
              <a:t> la </a:t>
            </a:r>
            <a:r>
              <a:rPr lang="en-US" dirty="0" err="1"/>
              <a:t>potencia</a:t>
            </a:r>
            <a:r>
              <a:rPr lang="en-US" dirty="0"/>
              <a:t> de </a:t>
            </a:r>
            <a:r>
              <a:rPr lang="en-US" dirty="0" err="1"/>
              <a:t>señal</a:t>
            </a:r>
            <a:r>
              <a:rPr lang="en-US" dirty="0"/>
              <a:t> </a:t>
            </a:r>
            <a:r>
              <a:rPr lang="en-US" dirty="0" err="1"/>
              <a:t>útil</a:t>
            </a:r>
            <a:r>
              <a:rPr lang="en-US" dirty="0"/>
              <a:t> (</a:t>
            </a:r>
            <a:r>
              <a:rPr lang="en-US" dirty="0" err="1"/>
              <a:t>numerador</a:t>
            </a:r>
            <a:r>
              <a:rPr lang="en-US" dirty="0"/>
              <a:t>), se </a:t>
            </a:r>
            <a:r>
              <a:rPr lang="en-US" dirty="0" err="1"/>
              <a:t>fija</a:t>
            </a:r>
            <a:r>
              <a:rPr lang="en-US" dirty="0"/>
              <a:t> </a:t>
            </a:r>
            <a:r>
              <a:rPr lang="en-US" dirty="0" err="1"/>
              <a:t>en</a:t>
            </a:r>
            <a:r>
              <a:rPr lang="en-US" dirty="0"/>
              <a:t> 1 la </a:t>
            </a:r>
            <a:r>
              <a:rPr lang="en-US" dirty="0" err="1"/>
              <a:t>potencia</a:t>
            </a:r>
            <a:r>
              <a:rPr lang="en-US" dirty="0"/>
              <a:t> del </a:t>
            </a:r>
            <a:r>
              <a:rPr lang="en-US" dirty="0" err="1"/>
              <a:t>ruido</a:t>
            </a:r>
            <a:r>
              <a:rPr lang="en-US" dirty="0"/>
              <a:t> (</a:t>
            </a:r>
            <a:r>
              <a:rPr lang="en-US" dirty="0" err="1"/>
              <a:t>denominador</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690302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 </a:t>
            </a:r>
            <a:r>
              <a:rPr lang="en-US" dirty="0" err="1"/>
              <a:t>hablamos</a:t>
            </a:r>
            <a:r>
              <a:rPr lang="en-US" dirty="0"/>
              <a:t> de </a:t>
            </a:r>
            <a:r>
              <a:rPr lang="en-US" dirty="0" err="1"/>
              <a:t>problema</a:t>
            </a:r>
            <a:r>
              <a:rPr lang="en-US" dirty="0"/>
              <a:t> de </a:t>
            </a:r>
            <a:r>
              <a:rPr lang="en-US" dirty="0" err="1"/>
              <a:t>optimización</a:t>
            </a:r>
            <a:r>
              <a:rPr lang="en-US" dirty="0"/>
              <a:t> </a:t>
            </a:r>
            <a:r>
              <a:rPr lang="en-US" dirty="0" err="1"/>
              <a:t>tenemos</a:t>
            </a:r>
            <a:r>
              <a:rPr lang="en-US" dirty="0"/>
              <a:t> que </a:t>
            </a:r>
            <a:r>
              <a:rPr lang="en-US" dirty="0" err="1"/>
              <a:t>mencionar</a:t>
            </a:r>
            <a:r>
              <a:rPr lang="en-US" dirty="0"/>
              <a:t> a </a:t>
            </a:r>
            <a:r>
              <a:rPr lang="en-US" dirty="0" err="1"/>
              <a:t>los</a:t>
            </a:r>
            <a:r>
              <a:rPr lang="en-US" dirty="0"/>
              <a:t> </a:t>
            </a:r>
            <a:r>
              <a:rPr lang="en-US" dirty="0" err="1"/>
              <a:t>Multiplicadores</a:t>
            </a:r>
            <a:r>
              <a:rPr lang="en-US" dirty="0"/>
              <a:t> de Lagrange.</a:t>
            </a:r>
          </a:p>
          <a:p>
            <a:endParaRPr lang="en-US" dirty="0"/>
          </a:p>
          <a:p>
            <a:r>
              <a:rPr lang="en-US" dirty="0"/>
              <a:t>Los </a:t>
            </a:r>
            <a:r>
              <a:rPr lang="en-US" dirty="0" err="1"/>
              <a:t>multiplicadores</a:t>
            </a:r>
            <a:r>
              <a:rPr lang="en-US" dirty="0"/>
              <a:t> de Lagrange </a:t>
            </a:r>
            <a:r>
              <a:rPr lang="en-US" dirty="0" err="1"/>
              <a:t>es</a:t>
            </a:r>
            <a:r>
              <a:rPr lang="en-US" dirty="0"/>
              <a:t> un </a:t>
            </a:r>
            <a:r>
              <a:rPr lang="en-US" dirty="0" err="1"/>
              <a:t>procedimiento</a:t>
            </a:r>
            <a:r>
              <a:rPr lang="en-US" dirty="0"/>
              <a:t> para </a:t>
            </a:r>
            <a:r>
              <a:rPr lang="en-US" dirty="0" err="1"/>
              <a:t>encontrar</a:t>
            </a:r>
            <a:r>
              <a:rPr lang="en-US" dirty="0"/>
              <a:t> </a:t>
            </a:r>
            <a:r>
              <a:rPr lang="en-US" dirty="0" err="1"/>
              <a:t>los</a:t>
            </a:r>
            <a:r>
              <a:rPr lang="en-US" dirty="0"/>
              <a:t> </a:t>
            </a:r>
            <a:r>
              <a:rPr lang="en-US" dirty="0" err="1"/>
              <a:t>máximos</a:t>
            </a:r>
            <a:r>
              <a:rPr lang="en-US" dirty="0"/>
              <a:t> y </a:t>
            </a:r>
            <a:r>
              <a:rPr lang="en-US" dirty="0" err="1"/>
              <a:t>mínimos</a:t>
            </a:r>
            <a:r>
              <a:rPr lang="en-US" dirty="0"/>
              <a:t> </a:t>
            </a:r>
            <a:r>
              <a:rPr lang="en-US" dirty="0" err="1"/>
              <a:t>relativos</a:t>
            </a:r>
            <a:r>
              <a:rPr lang="en-US" dirty="0"/>
              <a:t> (o locales) de </a:t>
            </a:r>
            <a:r>
              <a:rPr lang="en-US" dirty="0" err="1"/>
              <a:t>funciones</a:t>
            </a:r>
            <a:r>
              <a:rPr lang="en-US" dirty="0"/>
              <a:t> de </a:t>
            </a:r>
            <a:r>
              <a:rPr lang="en-US" dirty="0" err="1"/>
              <a:t>múltiples</a:t>
            </a:r>
            <a:r>
              <a:rPr lang="en-US" dirty="0"/>
              <a:t> variables </a:t>
            </a:r>
            <a:r>
              <a:rPr lang="en-US" dirty="0" err="1"/>
              <a:t>sujetas</a:t>
            </a:r>
            <a:r>
              <a:rPr lang="en-US" dirty="0"/>
              <a:t> a </a:t>
            </a:r>
            <a:r>
              <a:rPr lang="en-US" dirty="0" err="1"/>
              <a:t>restricciones</a:t>
            </a:r>
            <a:r>
              <a:rPr lang="en-US" dirty="0"/>
              <a:t>.</a:t>
            </a:r>
          </a:p>
          <a:p>
            <a:endParaRPr lang="en-US" dirty="0"/>
          </a:p>
          <a:p>
            <a:r>
              <a:rPr lang="en-US" dirty="0" err="1"/>
              <a:t>En</a:t>
            </a:r>
            <a:r>
              <a:rPr lang="en-US" dirty="0"/>
              <a:t> el </a:t>
            </a:r>
            <a:r>
              <a:rPr lang="en-US" dirty="0" err="1"/>
              <a:t>Lagrangiano</a:t>
            </a:r>
            <a:r>
              <a:rPr lang="en-US" dirty="0"/>
              <a:t> primero se </a:t>
            </a:r>
            <a:r>
              <a:rPr lang="en-US" dirty="0" err="1"/>
              <a:t>incorpora</a:t>
            </a:r>
            <a:r>
              <a:rPr lang="en-US" dirty="0"/>
              <a:t> la </a:t>
            </a:r>
            <a:r>
              <a:rPr lang="en-US" dirty="0" err="1"/>
              <a:t>función</a:t>
            </a:r>
            <a:r>
              <a:rPr lang="en-US" dirty="0"/>
              <a:t> a </a:t>
            </a:r>
            <a:r>
              <a:rPr lang="en-US" dirty="0" err="1"/>
              <a:t>optimizar</a:t>
            </a:r>
            <a:r>
              <a:rPr lang="en-US" dirty="0"/>
              <a:t> y </a:t>
            </a:r>
            <a:r>
              <a:rPr lang="en-US" dirty="0" err="1"/>
              <a:t>luego</a:t>
            </a:r>
            <a:r>
              <a:rPr lang="en-US" dirty="0"/>
              <a:t> se le </a:t>
            </a:r>
            <a:r>
              <a:rPr lang="en-US" dirty="0" err="1"/>
              <a:t>suman</a:t>
            </a:r>
            <a:r>
              <a:rPr lang="en-US" dirty="0"/>
              <a:t> </a:t>
            </a:r>
            <a:r>
              <a:rPr lang="en-US" dirty="0" err="1"/>
              <a:t>restricciones</a:t>
            </a:r>
            <a:r>
              <a:rPr lang="en-US" dirty="0"/>
              <a:t> que van a </a:t>
            </a:r>
            <a:r>
              <a:rPr lang="en-US" dirty="0" err="1"/>
              <a:t>estar</a:t>
            </a:r>
            <a:r>
              <a:rPr lang="en-US" dirty="0"/>
              <a:t> </a:t>
            </a:r>
            <a:r>
              <a:rPr lang="en-US" dirty="0" err="1"/>
              <a:t>igualadas</a:t>
            </a:r>
            <a:r>
              <a:rPr lang="en-US" dirty="0"/>
              <a:t> a cero.</a:t>
            </a:r>
          </a:p>
          <a:p>
            <a:endParaRPr lang="en-US" dirty="0"/>
          </a:p>
          <a:p>
            <a:r>
              <a:rPr lang="en-US" dirty="0" err="1"/>
              <a:t>Luego</a:t>
            </a:r>
            <a:r>
              <a:rPr lang="en-US" dirty="0"/>
              <a:t> se </a:t>
            </a:r>
            <a:r>
              <a:rPr lang="en-US" dirty="0" err="1"/>
              <a:t>calcula</a:t>
            </a:r>
            <a:r>
              <a:rPr lang="en-US" dirty="0"/>
              <a:t> el </a:t>
            </a:r>
            <a:r>
              <a:rPr lang="en-US" dirty="0" err="1"/>
              <a:t>gradiente</a:t>
            </a:r>
            <a:r>
              <a:rPr lang="en-US" dirty="0"/>
              <a:t> del </a:t>
            </a:r>
            <a:r>
              <a:rPr lang="en-US" dirty="0" err="1"/>
              <a:t>Lagrangiano</a:t>
            </a:r>
            <a:r>
              <a:rPr lang="en-US" dirty="0"/>
              <a:t> </a:t>
            </a:r>
            <a:r>
              <a:rPr lang="en-US" dirty="0" err="1"/>
              <a:t>respecto</a:t>
            </a:r>
            <a:r>
              <a:rPr lang="en-US" dirty="0"/>
              <a:t> a </a:t>
            </a:r>
            <a:r>
              <a:rPr lang="en-US" dirty="0" err="1"/>
              <a:t>los</a:t>
            </a:r>
            <a:r>
              <a:rPr lang="en-US" dirty="0"/>
              <a:t> pesos (w) que se </a:t>
            </a:r>
            <a:r>
              <a:rPr lang="en-US" dirty="0" err="1"/>
              <a:t>quieren</a:t>
            </a:r>
            <a:r>
              <a:rPr lang="en-US" dirty="0"/>
              <a:t> </a:t>
            </a:r>
            <a:r>
              <a:rPr lang="en-US" dirty="0" err="1"/>
              <a:t>calcular</a:t>
            </a:r>
            <a:r>
              <a:rPr lang="en-US" dirty="0"/>
              <a:t> y se lo </a:t>
            </a:r>
            <a:r>
              <a:rPr lang="en-US" dirty="0" err="1"/>
              <a:t>iguala</a:t>
            </a:r>
            <a:r>
              <a:rPr lang="en-US" dirty="0"/>
              <a:t> a cero.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69565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Empecemos con el primer caso. Consideramos que la varianza de ruido es la misma para todas las realizaciones, pero que la amplitud del PE cambia.</a:t>
            </a:r>
          </a:p>
          <a:p>
            <a:endParaRPr lang="en-US"/>
          </a:p>
          <a:p>
            <a:r>
              <a:rPr lang="en-US"/>
              <a:t>A cada realización se la modeliza matemáticamente como a_i (i de 1 a M, porque se realizaron M realizaciones) que es un escalar que determina la amplitud de s(n) que es el PE (componente determinista) y v_i es el ruido asociado. </a:t>
            </a:r>
          </a:p>
          <a:p>
            <a:endParaRPr lang="en-US"/>
          </a:p>
          <a:p>
            <a:r>
              <a:rPr lang="en-US"/>
              <a:t>La autocorrelación del ruido de todo el ensamble se puede representar por una matriz diagonal donde cada elemento de la diagonal es la varianza del ruido; entonces eso es igual a la potencia del ruido multiplicado por la matriz identidad.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44838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Recordemos la ecuación de SNR a maximizar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916705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Planteo el multiplicador de Lagrange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22364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Planteo la optimización con respecto a 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33250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llego a que Aw = lambda_2 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441715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978284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 que no es más que el planteo de autovectores y autovalores.</a:t>
            </a:r>
          </a:p>
          <a:p>
            <a:endParaRPr lang="en-US"/>
          </a:p>
          <a:p>
            <a:r>
              <a:rPr lang="en-US"/>
              <a:t>w: autovector de A</a:t>
            </a:r>
          </a:p>
          <a:p>
            <a:r>
              <a:rPr lang="en-US"/>
              <a:t>lambda2: autovalores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16537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Centremosnos en esto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98890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a:t>
            </a:r>
            <a:r>
              <a:rPr lang="en-US" dirty="0" err="1"/>
              <a:t>es</a:t>
            </a:r>
            <a:r>
              <a:rPr lang="en-US" dirty="0"/>
              <a:t> el </a:t>
            </a:r>
            <a:r>
              <a:rPr lang="en-US" dirty="0" err="1"/>
              <a:t>producto</a:t>
            </a:r>
            <a:r>
              <a:rPr lang="en-US" dirty="0"/>
              <a:t> de un vector </a:t>
            </a:r>
            <a:r>
              <a:rPr lang="en-US" dirty="0" err="1" smtClean="0"/>
              <a:t>consigo</a:t>
            </a:r>
            <a:r>
              <a:rPr lang="en-US" dirty="0" smtClean="0"/>
              <a:t> </a:t>
            </a:r>
            <a:r>
              <a:rPr lang="en-US" dirty="0" err="1"/>
              <a:t>mismo</a:t>
            </a:r>
            <a:r>
              <a:rPr lang="en-US" dirty="0"/>
              <a:t> (</a:t>
            </a:r>
            <a:r>
              <a:rPr lang="en-US" dirty="0" err="1"/>
              <a:t>aa^T</a:t>
            </a:r>
            <a:r>
              <a:rPr lang="en-US" dirty="0"/>
              <a:t>) </a:t>
            </a:r>
            <a:r>
              <a:rPr lang="en-US" dirty="0" err="1"/>
              <a:t>por</a:t>
            </a:r>
            <a:r>
              <a:rPr lang="en-US" dirty="0"/>
              <a:t> </a:t>
            </a:r>
            <a:r>
              <a:rPr lang="en-US" dirty="0" err="1"/>
              <a:t>ende</a:t>
            </a:r>
            <a:r>
              <a:rPr lang="en-US" dirty="0"/>
              <a:t> las </a:t>
            </a:r>
            <a:r>
              <a:rPr lang="en-US" dirty="0" err="1"/>
              <a:t>columnas</a:t>
            </a:r>
            <a:r>
              <a:rPr lang="en-US" dirty="0"/>
              <a:t> de </a:t>
            </a:r>
            <a:r>
              <a:rPr lang="en-US" dirty="0" err="1"/>
              <a:t>esa</a:t>
            </a:r>
            <a:r>
              <a:rPr lang="en-US" dirty="0"/>
              <a:t> </a:t>
            </a:r>
            <a:r>
              <a:rPr lang="en-US" dirty="0" err="1"/>
              <a:t>matriz</a:t>
            </a:r>
            <a:r>
              <a:rPr lang="en-US" dirty="0"/>
              <a:t> A son </a:t>
            </a:r>
            <a:r>
              <a:rPr lang="en-US" dirty="0" err="1"/>
              <a:t>linealmente</a:t>
            </a:r>
            <a:r>
              <a:rPr lang="en-US" dirty="0"/>
              <a:t> </a:t>
            </a:r>
            <a:r>
              <a:rPr lang="en-US" dirty="0" err="1"/>
              <a:t>dependientes</a:t>
            </a:r>
            <a:r>
              <a:rPr lang="en-US" dirty="0"/>
              <a:t>. </a:t>
            </a:r>
            <a:endParaRPr lang="en-US" dirty="0" smtClean="0"/>
          </a:p>
          <a:p>
            <a:endParaRPr lang="en-US" dirty="0" smtClean="0"/>
          </a:p>
          <a:p>
            <a:r>
              <a:rPr lang="en-US" dirty="0" smtClean="0"/>
              <a:t>La </a:t>
            </a:r>
            <a:r>
              <a:rPr lang="en-US" dirty="0" err="1"/>
              <a:t>matriz</a:t>
            </a:r>
            <a:r>
              <a:rPr lang="en-US" dirty="0"/>
              <a:t> </a:t>
            </a:r>
            <a:r>
              <a:rPr lang="en-US" dirty="0" err="1"/>
              <a:t>va</a:t>
            </a:r>
            <a:r>
              <a:rPr lang="en-US" dirty="0"/>
              <a:t> a </a:t>
            </a:r>
            <a:r>
              <a:rPr lang="en-US" dirty="0" err="1"/>
              <a:t>tener</a:t>
            </a:r>
            <a:r>
              <a:rPr lang="en-US" dirty="0"/>
              <a:t> un vector </a:t>
            </a:r>
            <a:r>
              <a:rPr lang="en-US" dirty="0" err="1"/>
              <a:t>independiente</a:t>
            </a:r>
            <a:r>
              <a:rPr lang="en-US" dirty="0"/>
              <a:t> y el resto de </a:t>
            </a:r>
            <a:r>
              <a:rPr lang="en-US" dirty="0" err="1"/>
              <a:t>los</a:t>
            </a:r>
            <a:r>
              <a:rPr lang="en-US" dirty="0"/>
              <a:t> </a:t>
            </a:r>
            <a:r>
              <a:rPr lang="en-US" dirty="0" err="1"/>
              <a:t>vectores</a:t>
            </a:r>
            <a:r>
              <a:rPr lang="en-US" dirty="0"/>
              <a:t> van a </a:t>
            </a:r>
            <a:r>
              <a:rPr lang="en-US" dirty="0" err="1"/>
              <a:t>ser</a:t>
            </a:r>
            <a:r>
              <a:rPr lang="en-US" dirty="0"/>
              <a:t> </a:t>
            </a:r>
            <a:r>
              <a:rPr lang="en-US" dirty="0" err="1"/>
              <a:t>múltiplos</a:t>
            </a:r>
            <a:r>
              <a:rPr lang="en-US" dirty="0"/>
              <a:t> de ese.</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43951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Entonces el único vector L.I de A es el que cumple la primera igualdad.</a:t>
            </a:r>
          </a:p>
          <a:p>
            <a:endParaRPr lang="en-US"/>
          </a:p>
          <a:p>
            <a:r>
              <a:rPr lang="en-US"/>
              <a:t>Luego al autovector de A (w) se lo calculo como una constante (C_w) multiplicado por a (que es la primer columna del la matriz A, que es el vector L.I.)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46013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se dice que el sentido físico de esto 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70468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 calcula C_w de forma tal que el estimador del promedio ponderado sea un estimador insesgado 𝐸[𝒔^_w]=𝑠(𝑛)</a:t>
            </a:r>
          </a:p>
          <a:p>
            <a:endParaRPr lang="en-US"/>
          </a:p>
          <a:p>
            <a:r>
              <a:rPr lang="en-US"/>
              <a:t>𝐸[𝑽𝒘]=0 (ruido blanco)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50214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Se </a:t>
            </a:r>
            <a:r>
              <a:rPr lang="en-US" dirty="0" err="1"/>
              <a:t>calcula</a:t>
            </a:r>
            <a:r>
              <a:rPr lang="en-US" dirty="0"/>
              <a:t> </a:t>
            </a:r>
            <a:r>
              <a:rPr lang="en-US" dirty="0" err="1"/>
              <a:t>C_w</a:t>
            </a:r>
            <a:r>
              <a:rPr lang="en-US" dirty="0"/>
              <a:t> de forma </a:t>
            </a:r>
            <a:r>
              <a:rPr lang="en-US" dirty="0" err="1"/>
              <a:t>tal</a:t>
            </a:r>
            <a:r>
              <a:rPr lang="en-US" dirty="0"/>
              <a:t> que el </a:t>
            </a:r>
            <a:r>
              <a:rPr lang="en-US" dirty="0" err="1"/>
              <a:t>estimador</a:t>
            </a:r>
            <a:r>
              <a:rPr lang="en-US" dirty="0"/>
              <a:t> del </a:t>
            </a:r>
            <a:r>
              <a:rPr lang="en-US" dirty="0" err="1"/>
              <a:t>promedio</a:t>
            </a:r>
            <a:r>
              <a:rPr lang="en-US" dirty="0"/>
              <a:t> </a:t>
            </a:r>
            <a:r>
              <a:rPr lang="en-US" dirty="0" err="1"/>
              <a:t>ponderado</a:t>
            </a:r>
            <a:r>
              <a:rPr lang="en-US" dirty="0"/>
              <a:t> sea un </a:t>
            </a:r>
            <a:r>
              <a:rPr lang="en-US" dirty="0" err="1"/>
              <a:t>estimador</a:t>
            </a:r>
            <a:r>
              <a:rPr lang="en-US" dirty="0"/>
              <a:t> </a:t>
            </a:r>
            <a:r>
              <a:rPr lang="en-US" dirty="0" err="1"/>
              <a:t>insesgado</a:t>
            </a:r>
            <a:r>
              <a:rPr lang="en-US" dirty="0"/>
              <a:t> 𝐸[𝒔^_w]=𝑠(𝑛)</a:t>
            </a:r>
          </a:p>
          <a:p>
            <a:endParaRPr lang="en-US" dirty="0"/>
          </a:p>
          <a:p>
            <a:r>
              <a:rPr lang="en-US" dirty="0" err="1"/>
              <a:t>Por</a:t>
            </a:r>
            <a:r>
              <a:rPr lang="en-US" dirty="0"/>
              <a:t> </a:t>
            </a:r>
            <a:r>
              <a:rPr lang="en-US" dirty="0" err="1"/>
              <a:t>otro</a:t>
            </a:r>
            <a:r>
              <a:rPr lang="en-US" dirty="0"/>
              <a:t> </a:t>
            </a:r>
            <a:r>
              <a:rPr lang="en-US" dirty="0" err="1"/>
              <a:t>lado</a:t>
            </a:r>
            <a:r>
              <a:rPr lang="en-US" dirty="0"/>
              <a:t> </a:t>
            </a:r>
            <a:r>
              <a:rPr lang="en-US" dirty="0" err="1"/>
              <a:t>recuerden</a:t>
            </a:r>
            <a:r>
              <a:rPr lang="en-US" dirty="0"/>
              <a:t> que </a:t>
            </a:r>
            <a:r>
              <a:rPr lang="en-US" dirty="0" smtClean="0"/>
              <a:t>𝐸</a:t>
            </a:r>
            <a:r>
              <a:rPr lang="en-US" dirty="0"/>
              <a:t>[𝑽𝒘]=0 (</a:t>
            </a:r>
            <a:r>
              <a:rPr lang="en-US" dirty="0" err="1"/>
              <a:t>ruido</a:t>
            </a:r>
            <a:r>
              <a:rPr lang="en-US" dirty="0"/>
              <a:t> </a:t>
            </a:r>
            <a:r>
              <a:rPr lang="en-US" dirty="0" err="1"/>
              <a:t>blanco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03639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finalmente llegamos entonces a calcular el vector de pesos w para hacer el WEIGHTED AVERAGE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84010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Nos </a:t>
            </a:r>
            <a:r>
              <a:rPr lang="en-US" dirty="0" err="1"/>
              <a:t>falta</a:t>
            </a:r>
            <a:r>
              <a:rPr lang="en-US" dirty="0"/>
              <a:t> </a:t>
            </a:r>
            <a:r>
              <a:rPr lang="en-US" dirty="0" err="1"/>
              <a:t>conocer</a:t>
            </a:r>
            <a:r>
              <a:rPr lang="en-US" dirty="0"/>
              <a:t> las amplitudes de </a:t>
            </a:r>
            <a:r>
              <a:rPr lang="en-US" dirty="0" err="1"/>
              <a:t>los</a:t>
            </a:r>
            <a:r>
              <a:rPr lang="en-US" dirty="0"/>
              <a:t> PE. </a:t>
            </a:r>
          </a:p>
          <a:p>
            <a:endParaRPr lang="en-US" dirty="0"/>
          </a:p>
          <a:p>
            <a:r>
              <a:rPr lang="en-US" dirty="0" err="1"/>
              <a:t>Eso</a:t>
            </a:r>
            <a:r>
              <a:rPr lang="en-US" dirty="0"/>
              <a:t> lo </a:t>
            </a:r>
            <a:r>
              <a:rPr lang="en-US" dirty="0" err="1"/>
              <a:t>resolvemos</a:t>
            </a:r>
            <a:r>
              <a:rPr lang="en-US" dirty="0"/>
              <a:t> </a:t>
            </a:r>
            <a:r>
              <a:rPr lang="en-US" dirty="0" err="1"/>
              <a:t>haciendo</a:t>
            </a:r>
            <a:r>
              <a:rPr lang="en-US" dirty="0"/>
              <a:t> </a:t>
            </a:r>
            <a:r>
              <a:rPr lang="en-US" dirty="0" err="1"/>
              <a:t>una</a:t>
            </a:r>
            <a:r>
              <a:rPr lang="en-US" dirty="0"/>
              <a:t> </a:t>
            </a:r>
            <a:r>
              <a:rPr lang="en-US" dirty="0" err="1"/>
              <a:t>estimación</a:t>
            </a:r>
            <a:r>
              <a:rPr lang="en-US" dirty="0"/>
              <a:t> de </a:t>
            </a:r>
            <a:r>
              <a:rPr lang="en-US" i="1" dirty="0"/>
              <a:t>a</a:t>
            </a:r>
            <a:r>
              <a:rPr lang="en-US" dirty="0"/>
              <a:t> </a:t>
            </a:r>
            <a:r>
              <a:rPr lang="en-US" dirty="0" err="1"/>
              <a:t>mediante</a:t>
            </a:r>
            <a:r>
              <a:rPr lang="en-US" dirty="0"/>
              <a:t> el </a:t>
            </a:r>
            <a:r>
              <a:rPr lang="en-US" dirty="0" err="1"/>
              <a:t>promedio</a:t>
            </a:r>
            <a:r>
              <a:rPr lang="en-US" dirty="0"/>
              <a:t> </a:t>
            </a:r>
            <a:r>
              <a:rPr lang="en-US" dirty="0" err="1"/>
              <a:t>ordinario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41997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lo comparamos con el promedio en el ensamble (ordinario homogéneo), mejoramos la SNR obtenida.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62386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PEA se generan en respuesta a estímulos auditivos, como un tono o un clic. </a:t>
            </a:r>
          </a:p>
          <a:p>
            <a:endParaRPr lang="en-US"/>
          </a:p>
          <a:p>
            <a:r>
              <a:rPr lang="en-US"/>
              <a:t>Se utilizan principalmente para diagnostico de vías nerviosas.</a:t>
            </a:r>
          </a:p>
          <a:p>
            <a:endParaRPr lang="en-US"/>
          </a:p>
          <a:p>
            <a:r>
              <a:rPr lang="en-US"/>
              <a:t>Los PEA tienen varias componentes, incluyendo el N1, P2 y N2. El N1 se produce aproximadamente 100 ms después del estímulo y se asocia con la detección del estímulo auditivo. El P2 se produce aproximadamente 200 ms después del estímulo y se asocia con la percepción del estímulo auditivo. El N2 se produce aproximadamente 300 ms después del estímulo y se asocia con la atención y el procesamiento del estímulo auditivo.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1797258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Ahora</a:t>
            </a:r>
            <a:r>
              <a:rPr lang="en-US" dirty="0"/>
              <a:t> </a:t>
            </a:r>
            <a:r>
              <a:rPr lang="en-US" dirty="0" err="1"/>
              <a:t>pensemos</a:t>
            </a:r>
            <a:r>
              <a:rPr lang="en-US" dirty="0"/>
              <a:t> </a:t>
            </a:r>
            <a:r>
              <a:rPr lang="en-US" dirty="0" err="1"/>
              <a:t>en</a:t>
            </a:r>
            <a:r>
              <a:rPr lang="en-US" dirty="0"/>
              <a:t> el </a:t>
            </a:r>
            <a:r>
              <a:rPr lang="en-US" dirty="0" err="1"/>
              <a:t>caso</a:t>
            </a:r>
            <a:r>
              <a:rPr lang="en-US" dirty="0"/>
              <a:t> </a:t>
            </a:r>
            <a:r>
              <a:rPr lang="en-US" dirty="0" err="1"/>
              <a:t>en</a:t>
            </a:r>
            <a:r>
              <a:rPr lang="en-US" dirty="0"/>
              <a:t> el que se </a:t>
            </a:r>
            <a:r>
              <a:rPr lang="en-US" dirty="0" err="1"/>
              <a:t>tenga</a:t>
            </a:r>
            <a:r>
              <a:rPr lang="en-US" dirty="0"/>
              <a:t> la </a:t>
            </a:r>
            <a:r>
              <a:rPr lang="en-US" dirty="0" err="1"/>
              <a:t>varianza</a:t>
            </a:r>
            <a:r>
              <a:rPr lang="en-US" dirty="0"/>
              <a:t> de </a:t>
            </a:r>
            <a:r>
              <a:rPr lang="en-US" dirty="0" err="1"/>
              <a:t>ruido</a:t>
            </a:r>
            <a:r>
              <a:rPr lang="en-US" dirty="0"/>
              <a:t> variable.</a:t>
            </a:r>
          </a:p>
          <a:p>
            <a:endParaRPr lang="en-US" dirty="0"/>
          </a:p>
          <a:p>
            <a:r>
              <a:rPr lang="en-US" dirty="0" err="1"/>
              <a:t>Consideramos</a:t>
            </a:r>
            <a:r>
              <a:rPr lang="en-US" dirty="0"/>
              <a:t> que la </a:t>
            </a:r>
            <a:r>
              <a:rPr lang="en-US" dirty="0" err="1"/>
              <a:t>amplitud</a:t>
            </a:r>
            <a:r>
              <a:rPr lang="en-US" dirty="0"/>
              <a:t> </a:t>
            </a:r>
            <a:r>
              <a:rPr lang="en-US" dirty="0" err="1"/>
              <a:t>es</a:t>
            </a:r>
            <a:r>
              <a:rPr lang="en-US" dirty="0"/>
              <a:t> la </a:t>
            </a:r>
            <a:r>
              <a:rPr lang="en-US" dirty="0" err="1"/>
              <a:t>misma</a:t>
            </a:r>
            <a:r>
              <a:rPr lang="en-US" dirty="0"/>
              <a:t> para </a:t>
            </a:r>
            <a:r>
              <a:rPr lang="en-US" dirty="0" err="1"/>
              <a:t>todas</a:t>
            </a:r>
            <a:r>
              <a:rPr lang="en-US" dirty="0"/>
              <a:t> las </a:t>
            </a:r>
            <a:r>
              <a:rPr lang="en-US" dirty="0" err="1"/>
              <a:t>realizaciones</a:t>
            </a:r>
            <a:r>
              <a:rPr lang="en-US" dirty="0"/>
              <a:t>. </a:t>
            </a:r>
            <a:endParaRPr lang="en-US" dirty="0" smtClean="0"/>
          </a:p>
          <a:p>
            <a:endParaRPr lang="en-US" dirty="0" smtClean="0"/>
          </a:p>
          <a:p>
            <a:r>
              <a:rPr lang="en-US" dirty="0" err="1" smtClean="0"/>
              <a:t>Ahora</a:t>
            </a:r>
            <a:r>
              <a:rPr lang="en-US" dirty="0" smtClean="0"/>
              <a:t> </a:t>
            </a:r>
            <a:r>
              <a:rPr lang="en-US" dirty="0" err="1"/>
              <a:t>en</a:t>
            </a:r>
            <a:r>
              <a:rPr lang="en-US" dirty="0"/>
              <a:t> el </a:t>
            </a:r>
            <a:r>
              <a:rPr lang="en-US" dirty="0" err="1"/>
              <a:t>modelo</a:t>
            </a:r>
            <a:r>
              <a:rPr lang="en-US" dirty="0"/>
              <a:t> </a:t>
            </a:r>
            <a:r>
              <a:rPr lang="en-US" dirty="0" err="1"/>
              <a:t>matemático</a:t>
            </a:r>
            <a:r>
              <a:rPr lang="en-US" dirty="0"/>
              <a:t>, el </a:t>
            </a:r>
            <a:r>
              <a:rPr lang="en-US" dirty="0" err="1"/>
              <a:t>a_i</a:t>
            </a:r>
            <a:r>
              <a:rPr lang="en-US" dirty="0"/>
              <a:t> </a:t>
            </a:r>
            <a:r>
              <a:rPr lang="en-US" dirty="0" err="1"/>
              <a:t>es</a:t>
            </a:r>
            <a:r>
              <a:rPr lang="en-US" dirty="0"/>
              <a:t> un vector de </a:t>
            </a:r>
            <a:r>
              <a:rPr lang="en-US" dirty="0" err="1"/>
              <a:t>unos</a:t>
            </a:r>
            <a:r>
              <a:rPr lang="en-US" dirty="0"/>
              <a:t> y </a:t>
            </a:r>
            <a:r>
              <a:rPr lang="en-US" dirty="0" err="1"/>
              <a:t>v_i</a:t>
            </a:r>
            <a:r>
              <a:rPr lang="en-US" dirty="0"/>
              <a:t>(n) </a:t>
            </a:r>
            <a:r>
              <a:rPr lang="en-US" dirty="0" err="1"/>
              <a:t>queda</a:t>
            </a:r>
            <a:r>
              <a:rPr lang="en-US" dirty="0"/>
              <a:t> </a:t>
            </a:r>
            <a:r>
              <a:rPr lang="en-US" dirty="0" err="1"/>
              <a:t>representada</a:t>
            </a:r>
            <a:r>
              <a:rPr lang="en-US" dirty="0"/>
              <a:t> </a:t>
            </a:r>
            <a:r>
              <a:rPr lang="en-US" dirty="0" err="1"/>
              <a:t>por</a:t>
            </a:r>
            <a:r>
              <a:rPr lang="en-US" dirty="0"/>
              <a:t> la </a:t>
            </a:r>
            <a:r>
              <a:rPr lang="en-US" dirty="0" err="1"/>
              <a:t>matriz</a:t>
            </a:r>
            <a:r>
              <a:rPr lang="en-US" dirty="0"/>
              <a:t> de </a:t>
            </a:r>
            <a:r>
              <a:rPr lang="en-US" dirty="0" err="1"/>
              <a:t>autocorrelación</a:t>
            </a:r>
            <a:r>
              <a:rPr lang="en-US" dirty="0"/>
              <a:t> que se </a:t>
            </a:r>
            <a:r>
              <a:rPr lang="en-US" dirty="0" err="1"/>
              <a:t>ve</a:t>
            </a:r>
            <a:r>
              <a:rPr lang="en-US" dirty="0"/>
              <a:t> </a:t>
            </a:r>
            <a:r>
              <a:rPr lang="en-US" dirty="0" err="1"/>
              <a:t>en</a:t>
            </a:r>
            <a:r>
              <a:rPr lang="en-US" dirty="0"/>
              <a:t> la </a:t>
            </a:r>
            <a:r>
              <a:rPr lang="en-US" dirty="0" err="1"/>
              <a:t>diapo</a:t>
            </a:r>
            <a:r>
              <a:rPr lang="en-US" dirty="0"/>
              <a:t>. </a:t>
            </a:r>
            <a:r>
              <a:rPr lang="en-US" dirty="0" err="1"/>
              <a:t>Es</a:t>
            </a:r>
            <a:r>
              <a:rPr lang="en-US" dirty="0"/>
              <a:t> </a:t>
            </a:r>
            <a:r>
              <a:rPr lang="en-US" dirty="0" err="1"/>
              <a:t>una</a:t>
            </a:r>
            <a:r>
              <a:rPr lang="en-US" dirty="0"/>
              <a:t> </a:t>
            </a:r>
            <a:r>
              <a:rPr lang="en-US" dirty="0" err="1"/>
              <a:t>matriz</a:t>
            </a:r>
            <a:r>
              <a:rPr lang="en-US" dirty="0"/>
              <a:t> diagonal, </a:t>
            </a:r>
            <a:r>
              <a:rPr lang="en-US" dirty="0" err="1"/>
              <a:t>pero</a:t>
            </a:r>
            <a:r>
              <a:rPr lang="en-US" dirty="0"/>
              <a:t> </a:t>
            </a:r>
            <a:r>
              <a:rPr lang="en-US" dirty="0" err="1"/>
              <a:t>cada</a:t>
            </a:r>
            <a:r>
              <a:rPr lang="en-US" dirty="0"/>
              <a:t> </a:t>
            </a:r>
            <a:r>
              <a:rPr lang="en-US" dirty="0" err="1"/>
              <a:t>elemento</a:t>
            </a:r>
            <a:r>
              <a:rPr lang="en-US" dirty="0"/>
              <a:t> </a:t>
            </a:r>
            <a:r>
              <a:rPr lang="en-US" dirty="0" err="1"/>
              <a:t>tiene</a:t>
            </a:r>
            <a:r>
              <a:rPr lang="en-US" dirty="0"/>
              <a:t> un valor </a:t>
            </a:r>
            <a:r>
              <a:rPr lang="en-US" dirty="0" err="1"/>
              <a:t>distinto</a:t>
            </a:r>
            <a:r>
              <a:rPr lang="en-US" dirty="0"/>
              <a:t> de </a:t>
            </a:r>
            <a:r>
              <a:rPr lang="en-US" dirty="0" err="1"/>
              <a:t>potencia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9533819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Recordemos nuevamente la ecuación a maximizar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24311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Planteo el multiplicador de Lagrange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138502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131381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inversa de una matriz diagonal multiplicado por una matriz cuadrada de unos, es igual a una matriz de rango uno donde el único vector L.I. es el primer vector (formado por los 1/𝜎_𝑣𝑖^2).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33453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𝒂^𝑻 = 𝑎_0 𝟏^𝑻</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0561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caso, se “premia” las realizaciones con menor varianza de ruido.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7920589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varianza de ruido se estima tomando una porción de realización donde se sabe que ya no hay un PE y se calcula la varianza en ese segmento.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41180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lo comparamos con el promedio en el ensamble (ordinario homogéneo), la amplitud del PE obtenida es la misma para los dos promedios, pero en este caso se mejoraría la varianza del ruido.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92462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93305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Los PEV se generan en respuesta a estímulos visuales, como una luz intermitente o un patrón visual. </a:t>
            </a:r>
          </a:p>
          <a:p>
            <a:endParaRPr lang="en-US"/>
          </a:p>
          <a:p>
            <a:r>
              <a:rPr lang="en-US"/>
              <a:t>Los PEV tienen varias componentes, incluyendo el P100, N100 y P300. </a:t>
            </a:r>
          </a:p>
          <a:p>
            <a:endParaRPr lang="en-US"/>
          </a:p>
          <a:p>
            <a:r>
              <a:rPr lang="en-US"/>
              <a:t>El P100 se produce aproximadamente 100 ms después del estímulo y se asocia con la percepción visual temprana. </a:t>
            </a:r>
          </a:p>
          <a:p>
            <a:r>
              <a:rPr lang="en-US"/>
              <a:t>El N100 se produce aproximadamente 100 ms después del P100 y se asocia con la inhibición de la actividad cerebral no relacionada con el estímulo visual. </a:t>
            </a:r>
          </a:p>
          <a:p>
            <a:r>
              <a:rPr lang="en-US"/>
              <a:t>El P300 se produce aproximadamente 300 ms después del estímulo y se asocia con la atención y la evaluación cognitiva del estímulo visual.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98629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01299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PES se generan en respuesta a estímulos somatosensoriales, como la estimulación de la piel o los músculos. </a:t>
            </a:r>
          </a:p>
          <a:p>
            <a:endParaRPr lang="en-US"/>
          </a:p>
          <a:p>
            <a:r>
              <a:rPr lang="en-US"/>
              <a:t>Los PES tienen varias componentes, incluyendo el N20, P25 y N30. El N20 se produce aproximadamente 20 ms después del estímulo y se asocia con la detección del estímulo somatosensorial. </a:t>
            </a:r>
          </a:p>
          <a:p>
            <a:r>
              <a:rPr lang="en-US"/>
              <a:t>El P25 se produce aproximadamente 25 ms después del N20 y se asocia con la percepción del estímulo somatosensorial. </a:t>
            </a:r>
          </a:p>
          <a:p>
            <a:r>
              <a:rPr lang="en-US"/>
              <a:t>El N30 se produce aproximadamente 30 ms después del P25 y se asocia con la atención y el procesamiento del estímulo somatosensorial.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749732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0.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42.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jpe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jpe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8.png"/><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60.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9.png"/><Relationship Id="rId7"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60.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0.png"/><Relationship Id="rId4" Type="http://schemas.openxmlformats.org/officeDocument/2006/relationships/image" Target="../media/image25.svg"/></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8.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5" name="TextBox 15"/>
          <p:cNvSpPr txBox="1"/>
          <p:nvPr/>
        </p:nvSpPr>
        <p:spPr>
          <a:xfrm>
            <a:off x="6079894" y="1485900"/>
            <a:ext cx="11286362" cy="3924151"/>
          </a:xfrm>
          <a:prstGeom prst="rect">
            <a:avLst/>
          </a:prstGeom>
        </p:spPr>
        <p:txBody>
          <a:bodyPr lIns="0" tIns="0" rIns="0" bIns="0" rtlCol="0" anchor="t">
            <a:spAutoFit/>
          </a:bodyPr>
          <a:lstStyle/>
          <a:p>
            <a:pPr algn="r">
              <a:lnSpc>
                <a:spcPts val="15300"/>
              </a:lnSpc>
            </a:pPr>
            <a:r>
              <a:rPr lang="en-US" sz="12000" spc="799" dirty="0" smtClean="0">
                <a:solidFill>
                  <a:srgbClr val="00C4CC"/>
                </a:solidFill>
                <a:latin typeface="Agrandir Narrow Bold"/>
              </a:rPr>
              <a:t>POTENCIALES</a:t>
            </a:r>
            <a:endParaRPr lang="en-US" sz="14400" spc="799" dirty="0">
              <a:solidFill>
                <a:srgbClr val="FFFFFF"/>
              </a:solidFill>
              <a:latin typeface="Agrandir Narrow Bold"/>
            </a:endParaRPr>
          </a:p>
          <a:p>
            <a:pPr algn="r">
              <a:lnSpc>
                <a:spcPts val="15300"/>
              </a:lnSpc>
            </a:pPr>
            <a:r>
              <a:rPr lang="en-US" sz="9600" spc="799" dirty="0" smtClean="0">
                <a:solidFill>
                  <a:schemeClr val="bg1"/>
                </a:solidFill>
                <a:latin typeface="Agrandir Narrow Bold"/>
              </a:rPr>
              <a:t>EVOCADOS</a:t>
            </a:r>
            <a:endParaRPr lang="en-US" sz="10000" spc="799" dirty="0">
              <a:solidFill>
                <a:schemeClr val="bg1"/>
              </a:solidFill>
              <a:latin typeface="Agrandir Narrow Bold"/>
            </a:endParaRPr>
          </a:p>
        </p:txBody>
      </p:sp>
      <p:grpSp>
        <p:nvGrpSpPr>
          <p:cNvPr id="17" name="Grupo 16"/>
          <p:cNvGrpSpPr/>
          <p:nvPr/>
        </p:nvGrpSpPr>
        <p:grpSpPr>
          <a:xfrm>
            <a:off x="11201400" y="8801100"/>
            <a:ext cx="5643181" cy="384721"/>
            <a:chOff x="9982199" y="8077846"/>
            <a:chExt cx="5643181" cy="384721"/>
          </a:xfrm>
        </p:grpSpPr>
        <p:sp>
          <p:nvSpPr>
            <p:cNvPr id="18"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txBody>
            <a:bodyPr/>
            <a:lstStyle/>
            <a:p>
              <a:endParaRPr lang="es-ES_tradnl"/>
            </a:p>
          </p:txBody>
        </p:sp>
        <p:sp>
          <p:nvSpPr>
            <p:cNvPr id="19"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sp>
        <p:nvSpPr>
          <p:cNvPr id="21"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3"/>
            <a:stretch>
              <a:fillRect/>
            </a:stretch>
          </a:blipFill>
        </p:spPr>
        <p:txBody>
          <a:bodyPr/>
          <a:lstStyle/>
          <a:p>
            <a:endParaRPr lang="es-ES_tradnl"/>
          </a:p>
        </p:txBody>
      </p:sp>
      <p:sp>
        <p:nvSpPr>
          <p:cNvPr id="30" name="TextBox 4"/>
          <p:cNvSpPr txBox="1"/>
          <p:nvPr/>
        </p:nvSpPr>
        <p:spPr>
          <a:xfrm>
            <a:off x="11723075" y="6968486"/>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a:t>
            </a:r>
            <a:r>
              <a:rPr lang="en-US" sz="2400" b="1" dirty="0" err="1">
                <a:solidFill>
                  <a:srgbClr val="2E9A9F"/>
                </a:solidFill>
                <a:latin typeface="Agrandir Narrow" panose="020B0604020202020204" charset="0"/>
                <a:cs typeface="Arial" panose="020B0604020202020204" pitchFamily="34" charset="0"/>
              </a:rPr>
              <a:t>Chenlo</a:t>
            </a:r>
            <a:endParaRPr lang="en-US" sz="2400" b="1" dirty="0">
              <a:solidFill>
                <a:srgbClr val="2E9A9F"/>
              </a:solidFill>
              <a:latin typeface="Agrandir Narrow" panose="020B0604020202020204" charset="0"/>
              <a:cs typeface="Arial" panose="020B0604020202020204" pitchFamily="34" charset="0"/>
            </a:endParaRPr>
          </a:p>
        </p:txBody>
      </p:sp>
      <p:sp>
        <p:nvSpPr>
          <p:cNvPr id="3" name="TextBox 4">
            <a:extLst>
              <a:ext uri="{FF2B5EF4-FFF2-40B4-BE49-F238E27FC236}">
                <a16:creationId xmlns:a16="http://schemas.microsoft.com/office/drawing/2014/main" id="{BE7676EC-A71A-61DA-2091-19531DE1A232}"/>
              </a:ext>
            </a:extLst>
          </p:cNvPr>
          <p:cNvSpPr txBox="1"/>
          <p:nvPr/>
        </p:nvSpPr>
        <p:spPr>
          <a:xfrm>
            <a:off x="11723075" y="7522182"/>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Victoria </a:t>
            </a:r>
            <a:r>
              <a:rPr lang="en-US" sz="2400" b="1" dirty="0" err="1">
                <a:solidFill>
                  <a:srgbClr val="2E9A9F"/>
                </a:solidFill>
                <a:latin typeface="Agrandir Narrow" panose="020B0604020202020204" charset="0"/>
                <a:cs typeface="Arial" panose="020B0604020202020204" pitchFamily="34" charset="0"/>
              </a:rPr>
              <a:t>Reppucci</a:t>
            </a:r>
            <a:endParaRPr lang="en-US" sz="2400" b="1" dirty="0">
              <a:solidFill>
                <a:srgbClr val="2E9A9F"/>
              </a:solidFill>
              <a:latin typeface="Agrandir Narrow" panose="020B0604020202020204" charset="0"/>
              <a:cs typeface="Arial" panose="020B0604020202020204" pitchFamily="34" charset="0"/>
            </a:endParaRPr>
          </a:p>
        </p:txBody>
      </p:sp>
      <p:grpSp>
        <p:nvGrpSpPr>
          <p:cNvPr id="31" name="Grupo 30"/>
          <p:cNvGrpSpPr/>
          <p:nvPr/>
        </p:nvGrpSpPr>
        <p:grpSpPr>
          <a:xfrm>
            <a:off x="-1371600" y="1485900"/>
            <a:ext cx="9144001" cy="8439150"/>
            <a:chOff x="-1371600" y="1485900"/>
            <a:chExt cx="9144001" cy="8439150"/>
          </a:xfrm>
        </p:grpSpPr>
        <p:sp>
          <p:nvSpPr>
            <p:cNvPr id="32" name="Freeform 8"/>
            <p:cNvSpPr/>
            <p:nvPr/>
          </p:nvSpPr>
          <p:spPr>
            <a:xfrm>
              <a:off x="3657601" y="3495832"/>
              <a:ext cx="4114800" cy="6429218"/>
            </a:xfrm>
            <a:prstGeom prst="flowChartAlternateProcess">
              <a:avLst/>
            </a:prstGeom>
            <a:blipFill>
              <a:blip r:embed="rId4"/>
              <a:srcRect/>
              <a:stretch>
                <a:fillRect l="-1673" t="-815" r="-164557"/>
              </a:stretch>
            </a:blipFill>
          </p:spPr>
        </p:sp>
        <p:sp>
          <p:nvSpPr>
            <p:cNvPr id="33"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5"/>
              <a:stretch>
                <a:fillRect l="-26238" r="-40825"/>
              </a:stretch>
            </a:blipFill>
          </p:spPr>
        </p:sp>
        <p:sp>
          <p:nvSpPr>
            <p:cNvPr id="34" name="Freeform 8"/>
            <p:cNvSpPr/>
            <p:nvPr/>
          </p:nvSpPr>
          <p:spPr>
            <a:xfrm>
              <a:off x="3657601" y="4914900"/>
              <a:ext cx="4114800" cy="2724150"/>
            </a:xfrm>
            <a:prstGeom prst="flowChartAlternateProcess">
              <a:avLst/>
            </a:prstGeom>
            <a:blipFill>
              <a:blip r:embed="rId4"/>
              <a:srcRect/>
              <a:stretch>
                <a:fillRect l="-1673" t="-54016" r="-164557" b="-83915"/>
              </a:stretch>
            </a:blipFill>
          </p:spPr>
        </p:sp>
        <p:sp>
          <p:nvSpPr>
            <p:cNvPr id="35" name="Freeform 8"/>
            <p:cNvSpPr/>
            <p:nvPr/>
          </p:nvSpPr>
          <p:spPr>
            <a:xfrm>
              <a:off x="3657600" y="1485900"/>
              <a:ext cx="4114800" cy="3657600"/>
            </a:xfrm>
            <a:prstGeom prst="triangle">
              <a:avLst/>
            </a:prstGeom>
            <a:blipFill>
              <a:blip r:embed="rId4"/>
              <a:srcRect/>
              <a:stretch>
                <a:fillRect l="-1672" t="53523" r="-164559" b="-130731"/>
              </a:stretch>
            </a:bli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322883" y="3559754"/>
            <a:ext cx="8349440" cy="5698546"/>
            <a:chOff x="0" y="0"/>
            <a:chExt cx="3258451" cy="2223914"/>
          </a:xfrm>
        </p:grpSpPr>
        <p:sp>
          <p:nvSpPr>
            <p:cNvPr id="3" name="Freeform 3"/>
            <p:cNvSpPr/>
            <p:nvPr/>
          </p:nvSpPr>
          <p:spPr>
            <a:xfrm>
              <a:off x="0" y="0"/>
              <a:ext cx="3258451" cy="2223914"/>
            </a:xfrm>
            <a:custGeom>
              <a:avLst/>
              <a:gdLst/>
              <a:ahLst/>
              <a:cxnLst/>
              <a:rect l="l" t="t" r="r" b="b"/>
              <a:pathLst>
                <a:path w="3258451" h="2223914">
                  <a:moveTo>
                    <a:pt x="23181" y="0"/>
                  </a:moveTo>
                  <a:lnTo>
                    <a:pt x="3235270" y="0"/>
                  </a:lnTo>
                  <a:cubicBezTo>
                    <a:pt x="3241418" y="0"/>
                    <a:pt x="3247314" y="2442"/>
                    <a:pt x="3251662" y="6790"/>
                  </a:cubicBezTo>
                  <a:cubicBezTo>
                    <a:pt x="3256009" y="11137"/>
                    <a:pt x="3258451" y="17033"/>
                    <a:pt x="3258451" y="23181"/>
                  </a:cubicBezTo>
                  <a:lnTo>
                    <a:pt x="3258451" y="2200733"/>
                  </a:lnTo>
                  <a:cubicBezTo>
                    <a:pt x="3258451" y="2206881"/>
                    <a:pt x="3256009" y="2212777"/>
                    <a:pt x="3251662" y="2217124"/>
                  </a:cubicBezTo>
                  <a:cubicBezTo>
                    <a:pt x="3247314" y="2221472"/>
                    <a:pt x="3241418" y="2223914"/>
                    <a:pt x="3235270" y="2223914"/>
                  </a:cubicBezTo>
                  <a:lnTo>
                    <a:pt x="23181" y="2223914"/>
                  </a:lnTo>
                  <a:cubicBezTo>
                    <a:pt x="10378" y="2223914"/>
                    <a:pt x="0" y="2213535"/>
                    <a:pt x="0" y="2200733"/>
                  </a:cubicBezTo>
                  <a:lnTo>
                    <a:pt x="0" y="23181"/>
                  </a:lnTo>
                  <a:cubicBezTo>
                    <a:pt x="0" y="10378"/>
                    <a:pt x="10378" y="0"/>
                    <a:pt x="23181" y="0"/>
                  </a:cubicBezTo>
                  <a:close/>
                </a:path>
              </a:pathLst>
            </a:custGeom>
            <a:solidFill>
              <a:srgbClr val="FFFFFF"/>
            </a:solidFill>
          </p:spPr>
        </p:sp>
        <p:sp>
          <p:nvSpPr>
            <p:cNvPr id="4" name="TextBox 4"/>
            <p:cNvSpPr txBox="1"/>
            <p:nvPr/>
          </p:nvSpPr>
          <p:spPr>
            <a:xfrm>
              <a:off x="0" y="-266700"/>
              <a:ext cx="3258451" cy="2490614"/>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5948157" y="3778395"/>
            <a:ext cx="7098893" cy="5261264"/>
          </a:xfrm>
          <a:custGeom>
            <a:avLst/>
            <a:gdLst/>
            <a:ahLst/>
            <a:cxnLst/>
            <a:rect l="l" t="t" r="r" b="b"/>
            <a:pathLst>
              <a:path w="7098893" h="5261264">
                <a:moveTo>
                  <a:pt x="0" y="0"/>
                </a:moveTo>
                <a:lnTo>
                  <a:pt x="7098893" y="0"/>
                </a:lnTo>
                <a:lnTo>
                  <a:pt x="7098893" y="5261264"/>
                </a:lnTo>
                <a:lnTo>
                  <a:pt x="0" y="5261264"/>
                </a:lnTo>
                <a:lnTo>
                  <a:pt x="0" y="0"/>
                </a:lnTo>
                <a:close/>
              </a:path>
            </a:pathLst>
          </a:custGeom>
          <a:blipFill>
            <a:blip r:embed="rId3"/>
            <a:stretch>
              <a:fillRect/>
            </a:stretch>
          </a:blipFill>
        </p:spPr>
      </p:sp>
      <p:sp>
        <p:nvSpPr>
          <p:cNvPr id="6" name="TextBox 6"/>
          <p:cNvSpPr txBox="1"/>
          <p:nvPr/>
        </p:nvSpPr>
        <p:spPr>
          <a:xfrm>
            <a:off x="2096887" y="1069975"/>
            <a:ext cx="14094227" cy="21431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ts val="0"/>
              </a:spcBef>
              <a:spcAft>
                <a:spcPts val="0"/>
              </a:spcAft>
              <a:buClrTx/>
              <a:buSzTx/>
              <a:buFontTx/>
              <a:buNone/>
              <a:tabLst/>
              <a:defRPr/>
            </a:pPr>
            <a:r>
              <a:rPr kumimoji="0" lang="en-US" sz="8000" b="0" i="0" u="none" strike="noStrike" kern="1200" cap="none" spc="0" normalizeH="0" baseline="0" noProof="0">
                <a:ln>
                  <a:noFill/>
                </a:ln>
                <a:solidFill>
                  <a:srgbClr val="00C4CC"/>
                </a:solidFill>
                <a:effectLst/>
                <a:uLnTx/>
                <a:uFillTx/>
                <a:latin typeface="Agrandir Narrow Bold"/>
                <a:ea typeface="+mn-ea"/>
                <a:cs typeface="+mn-cs"/>
              </a:rPr>
              <a:t>Potencial Evocado Visual</a:t>
            </a:r>
          </a:p>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00C4CC"/>
                </a:solidFill>
                <a:effectLst/>
                <a:uLnTx/>
                <a:uFillTx/>
                <a:latin typeface="Agrandir Narrow Bold"/>
                <a:ea typeface="+mn-ea"/>
                <a:cs typeface="+mn-cs"/>
              </a:rPr>
              <a:t>(PEV)</a:t>
            </a:r>
          </a:p>
        </p:txBody>
      </p:sp>
    </p:spTree>
    <p:extLst>
      <p:ext uri="{BB962C8B-B14F-4D97-AF65-F5344CB8AC3E}">
        <p14:creationId xmlns:p14="http://schemas.microsoft.com/office/powerpoint/2010/main" val="262693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2470" y="4316365"/>
            <a:ext cx="3822321" cy="2974838"/>
          </a:xfrm>
          <a:custGeom>
            <a:avLst/>
            <a:gdLst/>
            <a:ahLst/>
            <a:cxnLst/>
            <a:rect l="l" t="t" r="r" b="b"/>
            <a:pathLst>
              <a:path w="3822321" h="2974838">
                <a:moveTo>
                  <a:pt x="0" y="0"/>
                </a:moveTo>
                <a:lnTo>
                  <a:pt x="3822322" y="0"/>
                </a:lnTo>
                <a:lnTo>
                  <a:pt x="3822322" y="2974838"/>
                </a:lnTo>
                <a:lnTo>
                  <a:pt x="0" y="29748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7560339" y="4762001"/>
            <a:ext cx="3638489" cy="2057400"/>
          </a:xfrm>
          <a:custGeom>
            <a:avLst/>
            <a:gdLst/>
            <a:ahLst/>
            <a:cxnLst/>
            <a:rect l="l" t="t" r="r" b="b"/>
            <a:pathLst>
              <a:path w="3638489" h="2057400">
                <a:moveTo>
                  <a:pt x="0" y="0"/>
                </a:moveTo>
                <a:lnTo>
                  <a:pt x="3638489" y="0"/>
                </a:lnTo>
                <a:lnTo>
                  <a:pt x="3638489"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3225213" y="3624020"/>
            <a:ext cx="2113631" cy="3667184"/>
          </a:xfrm>
          <a:custGeom>
            <a:avLst/>
            <a:gdLst/>
            <a:ahLst/>
            <a:cxnLst/>
            <a:rect l="l" t="t" r="r" b="b"/>
            <a:pathLst>
              <a:path w="2113631" h="3667184">
                <a:moveTo>
                  <a:pt x="0" y="0"/>
                </a:moveTo>
                <a:lnTo>
                  <a:pt x="2113632" y="0"/>
                </a:lnTo>
                <a:lnTo>
                  <a:pt x="2113632" y="3667183"/>
                </a:lnTo>
                <a:lnTo>
                  <a:pt x="0" y="36671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 name="TextBox 5"/>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Tree>
    <p:extLst>
      <p:ext uri="{BB962C8B-B14F-4D97-AF65-F5344CB8AC3E}">
        <p14:creationId xmlns:p14="http://schemas.microsoft.com/office/powerpoint/2010/main" val="409911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214792" y="3559754"/>
            <a:ext cx="7858417" cy="6047320"/>
            <a:chOff x="0" y="0"/>
            <a:chExt cx="3066825" cy="2360026"/>
          </a:xfrm>
        </p:grpSpPr>
        <p:sp>
          <p:nvSpPr>
            <p:cNvPr id="3" name="Freeform 3"/>
            <p:cNvSpPr/>
            <p:nvPr/>
          </p:nvSpPr>
          <p:spPr>
            <a:xfrm>
              <a:off x="0" y="0"/>
              <a:ext cx="3066825" cy="2360026"/>
            </a:xfrm>
            <a:custGeom>
              <a:avLst/>
              <a:gdLst/>
              <a:ahLst/>
              <a:cxnLst/>
              <a:rect l="l" t="t" r="r" b="b"/>
              <a:pathLst>
                <a:path w="3066825" h="2360026">
                  <a:moveTo>
                    <a:pt x="24629" y="0"/>
                  </a:moveTo>
                  <a:lnTo>
                    <a:pt x="3042195" y="0"/>
                  </a:lnTo>
                  <a:cubicBezTo>
                    <a:pt x="3048727" y="0"/>
                    <a:pt x="3054992" y="2595"/>
                    <a:pt x="3059611" y="7214"/>
                  </a:cubicBezTo>
                  <a:cubicBezTo>
                    <a:pt x="3064230" y="11833"/>
                    <a:pt x="3066825" y="18097"/>
                    <a:pt x="3066825" y="24629"/>
                  </a:cubicBezTo>
                  <a:lnTo>
                    <a:pt x="3066825" y="2335397"/>
                  </a:lnTo>
                  <a:cubicBezTo>
                    <a:pt x="3066825" y="2348999"/>
                    <a:pt x="3055798" y="2360026"/>
                    <a:pt x="3042195" y="2360026"/>
                  </a:cubicBezTo>
                  <a:lnTo>
                    <a:pt x="24629" y="2360026"/>
                  </a:lnTo>
                  <a:cubicBezTo>
                    <a:pt x="18097" y="2360026"/>
                    <a:pt x="11833" y="2357431"/>
                    <a:pt x="7214" y="2352812"/>
                  </a:cubicBezTo>
                  <a:cubicBezTo>
                    <a:pt x="2595" y="2348193"/>
                    <a:pt x="0" y="2341929"/>
                    <a:pt x="0" y="2335397"/>
                  </a:cubicBezTo>
                  <a:lnTo>
                    <a:pt x="0" y="24629"/>
                  </a:lnTo>
                  <a:cubicBezTo>
                    <a:pt x="0" y="11027"/>
                    <a:pt x="11027" y="0"/>
                    <a:pt x="24629" y="0"/>
                  </a:cubicBezTo>
                  <a:close/>
                </a:path>
              </a:pathLst>
            </a:custGeom>
            <a:solidFill>
              <a:srgbClr val="FFFFFF"/>
            </a:solidFill>
          </p:spPr>
        </p:sp>
        <p:sp>
          <p:nvSpPr>
            <p:cNvPr id="4" name="TextBox 4"/>
            <p:cNvSpPr txBox="1"/>
            <p:nvPr/>
          </p:nvSpPr>
          <p:spPr>
            <a:xfrm>
              <a:off x="0" y="-266700"/>
              <a:ext cx="3066825" cy="2626726"/>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6023160" y="4032809"/>
            <a:ext cx="6241680" cy="5158816"/>
          </a:xfrm>
          <a:custGeom>
            <a:avLst/>
            <a:gdLst/>
            <a:ahLst/>
            <a:cxnLst/>
            <a:rect l="l" t="t" r="r" b="b"/>
            <a:pathLst>
              <a:path w="6241680" h="5158816">
                <a:moveTo>
                  <a:pt x="0" y="0"/>
                </a:moveTo>
                <a:lnTo>
                  <a:pt x="6241680" y="0"/>
                </a:lnTo>
                <a:lnTo>
                  <a:pt x="6241680" y="5158816"/>
                </a:lnTo>
                <a:lnTo>
                  <a:pt x="0" y="5158816"/>
                </a:lnTo>
                <a:lnTo>
                  <a:pt x="0" y="0"/>
                </a:lnTo>
                <a:close/>
              </a:path>
            </a:pathLst>
          </a:custGeom>
          <a:blipFill>
            <a:blip r:embed="rId3"/>
            <a:stretch>
              <a:fillRect/>
            </a:stretch>
          </a:blipFill>
        </p:spPr>
      </p:sp>
      <p:sp>
        <p:nvSpPr>
          <p:cNvPr id="6" name="TextBox 6"/>
          <p:cNvSpPr txBox="1"/>
          <p:nvPr/>
        </p:nvSpPr>
        <p:spPr>
          <a:xfrm>
            <a:off x="2096887" y="1117600"/>
            <a:ext cx="14094227" cy="1876425"/>
          </a:xfrm>
          <a:prstGeom prst="rect">
            <a:avLst/>
          </a:prstGeom>
        </p:spPr>
        <p:txBody>
          <a:bodyPr lIns="0" tIns="0" rIns="0" bIns="0" rtlCol="0" anchor="t">
            <a:spAutoFit/>
          </a:bodyPr>
          <a:lstStyle/>
          <a:p>
            <a:pPr marL="0" marR="0" lvl="0" indent="0" algn="ctr" defTabSz="914400" rtl="0" eaLnBrk="1" fontAlgn="auto" latinLnBrk="0" hangingPunct="1">
              <a:lnSpc>
                <a:spcPts val="7920"/>
              </a:lnSpc>
              <a:spcBef>
                <a:spcPts val="0"/>
              </a:spcBef>
              <a:spcAft>
                <a:spcPts val="0"/>
              </a:spcAft>
              <a:buClrTx/>
              <a:buSzTx/>
              <a:buFontTx/>
              <a:buNone/>
              <a:tabLst/>
              <a:defRPr/>
            </a:pPr>
            <a:r>
              <a:rPr kumimoji="0" lang="en-US" sz="6600" b="0" i="0" u="none" strike="noStrike" kern="1200" cap="none" spc="0" normalizeH="0" baseline="0" noProof="0">
                <a:ln>
                  <a:noFill/>
                </a:ln>
                <a:solidFill>
                  <a:srgbClr val="00C4CC"/>
                </a:solidFill>
                <a:effectLst/>
                <a:uLnTx/>
                <a:uFillTx/>
                <a:latin typeface="Agrandir Narrow Bold"/>
                <a:ea typeface="+mn-ea"/>
                <a:cs typeface="+mn-cs"/>
              </a:rPr>
              <a:t>Potencial Evocado Somtatosensorial</a:t>
            </a:r>
          </a:p>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00C4CC"/>
                </a:solidFill>
                <a:effectLst/>
                <a:uLnTx/>
                <a:uFillTx/>
                <a:latin typeface="Agrandir Narrow Bold"/>
                <a:ea typeface="+mn-ea"/>
                <a:cs typeface="+mn-cs"/>
              </a:rPr>
              <a:t>(PES)</a:t>
            </a:r>
          </a:p>
        </p:txBody>
      </p:sp>
    </p:spTree>
    <p:extLst>
      <p:ext uri="{BB962C8B-B14F-4D97-AF65-F5344CB8AC3E}">
        <p14:creationId xmlns:p14="http://schemas.microsoft.com/office/powerpoint/2010/main" val="2174440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4094156"/>
            <a:ext cx="5447787" cy="4436857"/>
          </a:xfrm>
          <a:custGeom>
            <a:avLst/>
            <a:gdLst/>
            <a:ahLst/>
            <a:cxnLst/>
            <a:rect l="l" t="t" r="r" b="b"/>
            <a:pathLst>
              <a:path w="5447787" h="4436857">
                <a:moveTo>
                  <a:pt x="0" y="0"/>
                </a:moveTo>
                <a:lnTo>
                  <a:pt x="5447787" y="0"/>
                </a:lnTo>
                <a:lnTo>
                  <a:pt x="5447787" y="4436857"/>
                </a:lnTo>
                <a:lnTo>
                  <a:pt x="0" y="4436857"/>
                </a:lnTo>
                <a:lnTo>
                  <a:pt x="0" y="0"/>
                </a:lnTo>
                <a:close/>
              </a:path>
            </a:pathLst>
          </a:custGeom>
          <a:blipFill>
            <a:blip r:embed="rId3"/>
            <a:stretch>
              <a:fillRect/>
            </a:stretch>
          </a:blipFill>
        </p:spPr>
      </p:sp>
      <p:sp>
        <p:nvSpPr>
          <p:cNvPr id="3" name="TextBox 3"/>
          <p:cNvSpPr txBox="1"/>
          <p:nvPr/>
        </p:nvSpPr>
        <p:spPr>
          <a:xfrm>
            <a:off x="2096887" y="1069975"/>
            <a:ext cx="14094227" cy="26765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ts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ENDÓGENOS</a:t>
            </a:r>
          </a:p>
        </p:txBody>
      </p:sp>
      <p:sp>
        <p:nvSpPr>
          <p:cNvPr id="4" name="TextBox 4"/>
          <p:cNvSpPr txBox="1"/>
          <p:nvPr/>
        </p:nvSpPr>
        <p:spPr>
          <a:xfrm>
            <a:off x="6476487" y="5057775"/>
            <a:ext cx="10782813" cy="1500504"/>
          </a:xfrm>
          <a:prstGeom prst="rect">
            <a:avLst/>
          </a:prstGeom>
        </p:spPr>
        <p:txBody>
          <a:bodyPr lIns="0" tIns="0" rIns="0" bIns="0" rtlCol="0" anchor="t">
            <a:spAutoFit/>
          </a:bodyPr>
          <a:lstStyle/>
          <a:p>
            <a:pPr marL="0" marR="0" lvl="0" indent="0" algn="ctr" defTabSz="914400" rtl="0" eaLnBrk="1" fontAlgn="auto" latinLnBrk="0" hangingPunct="1">
              <a:lnSpc>
                <a:spcPts val="6020"/>
              </a:lnSpc>
              <a:spcBef>
                <a:spcPts val="0"/>
              </a:spcBef>
              <a:spcAft>
                <a:spcPts val="0"/>
              </a:spcAft>
              <a:buClrTx/>
              <a:buSzTx/>
              <a:buFontTx/>
              <a:buNone/>
              <a:tabLst/>
              <a:defRPr/>
            </a:pPr>
            <a:r>
              <a:rPr kumimoji="0" lang="en-US" sz="4300" b="0" i="0" u="none" strike="noStrike" kern="1200" cap="none" spc="0" normalizeH="0" baseline="0" noProof="0">
                <a:ln>
                  <a:noFill/>
                </a:ln>
                <a:solidFill>
                  <a:srgbClr val="FFFFFF"/>
                </a:solidFill>
                <a:effectLst/>
                <a:uLnTx/>
                <a:uFillTx/>
                <a:latin typeface="Open Sans Bold"/>
                <a:ea typeface="+mn-ea"/>
                <a:cs typeface="+mn-cs"/>
              </a:rPr>
              <a:t>• P300: </a:t>
            </a:r>
            <a:r>
              <a:rPr kumimoji="0" lang="en-US" sz="4300" b="0" i="0" u="none" strike="noStrike" kern="1200" cap="none" spc="0" normalizeH="0" baseline="0" noProof="0">
                <a:ln>
                  <a:noFill/>
                </a:ln>
                <a:solidFill>
                  <a:srgbClr val="FFFFFF"/>
                </a:solidFill>
                <a:effectLst/>
                <a:uLnTx/>
                <a:uFillTx/>
                <a:latin typeface="Open Sans"/>
                <a:ea typeface="+mn-ea"/>
                <a:cs typeface="+mn-cs"/>
              </a:rPr>
              <a:t>Acceso a memoria / Atención</a:t>
            </a:r>
          </a:p>
          <a:p>
            <a:pPr marL="0" marR="0" lvl="0" indent="0" algn="ctr" defTabSz="914400" rtl="0" eaLnBrk="1" fontAlgn="auto" latinLnBrk="0" hangingPunct="1">
              <a:lnSpc>
                <a:spcPts val="6020"/>
              </a:lnSpc>
              <a:spcBef>
                <a:spcPts val="0"/>
              </a:spcBef>
              <a:spcAft>
                <a:spcPts val="0"/>
              </a:spcAft>
              <a:buClrTx/>
              <a:buSzTx/>
              <a:buFontTx/>
              <a:buNone/>
              <a:tabLst/>
              <a:defRPr/>
            </a:pPr>
            <a:r>
              <a:rPr kumimoji="0" lang="en-US" sz="4300" b="0" i="0" u="none" strike="noStrike" kern="1200" cap="none" spc="0" normalizeH="0" baseline="0" noProof="0">
                <a:ln>
                  <a:noFill/>
                </a:ln>
                <a:solidFill>
                  <a:srgbClr val="FFFFFF"/>
                </a:solidFill>
                <a:effectLst/>
                <a:uLnTx/>
                <a:uFillTx/>
                <a:latin typeface="Open Sans Bold"/>
                <a:ea typeface="+mn-ea"/>
                <a:cs typeface="+mn-cs"/>
              </a:rPr>
              <a:t>• N400: </a:t>
            </a:r>
            <a:r>
              <a:rPr kumimoji="0" lang="en-US" sz="4300" b="0" i="0" u="none" strike="noStrike" kern="1200" cap="none" spc="0" normalizeH="0" baseline="0" noProof="0">
                <a:ln>
                  <a:noFill/>
                </a:ln>
                <a:solidFill>
                  <a:srgbClr val="FFFFFF"/>
                </a:solidFill>
                <a:effectLst/>
                <a:uLnTx/>
                <a:uFillTx/>
                <a:latin typeface="Open Sans"/>
                <a:ea typeface="+mn-ea"/>
                <a:cs typeface="+mn-cs"/>
              </a:rPr>
              <a:t>Procesamiento semántico</a:t>
            </a:r>
          </a:p>
        </p:txBody>
      </p:sp>
    </p:spTree>
    <p:extLst>
      <p:ext uri="{BB962C8B-B14F-4D97-AF65-F5344CB8AC3E}">
        <p14:creationId xmlns:p14="http://schemas.microsoft.com/office/powerpoint/2010/main" val="1496606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234315" y="3113414"/>
            <a:ext cx="14863935" cy="3569488"/>
          </a:xfrm>
          <a:custGeom>
            <a:avLst/>
            <a:gdLst/>
            <a:ahLst/>
            <a:cxnLst/>
            <a:rect l="l" t="t" r="r" b="b"/>
            <a:pathLst>
              <a:path w="14863935" h="3569488">
                <a:moveTo>
                  <a:pt x="0" y="0"/>
                </a:moveTo>
                <a:lnTo>
                  <a:pt x="14863935" y="0"/>
                </a:lnTo>
                <a:lnTo>
                  <a:pt x="14863935" y="3569487"/>
                </a:lnTo>
                <a:lnTo>
                  <a:pt x="0" y="3569487"/>
                </a:lnTo>
                <a:lnTo>
                  <a:pt x="0" y="0"/>
                </a:lnTo>
                <a:close/>
              </a:path>
            </a:pathLst>
          </a:custGeom>
          <a:blipFill>
            <a:blip r:embed="rId2"/>
            <a:stretch>
              <a:fillRect l="-251545" t="-140544" r="-19083" b="-260583"/>
            </a:stretch>
          </a:blipFill>
        </p:spPr>
      </p:sp>
      <p:sp>
        <p:nvSpPr>
          <p:cNvPr id="3" name="AutoShape 3"/>
          <p:cNvSpPr/>
          <p:nvPr/>
        </p:nvSpPr>
        <p:spPr>
          <a:xfrm>
            <a:off x="1028700" y="4716919"/>
            <a:ext cx="6492240" cy="0"/>
          </a:xfrm>
          <a:prstGeom prst="line">
            <a:avLst/>
          </a:prstGeom>
          <a:ln w="85725" cap="flat">
            <a:solidFill>
              <a:srgbClr val="FFFFFF"/>
            </a:solidFill>
            <a:prstDash val="solid"/>
            <a:headEnd type="none" w="sm" len="sm"/>
            <a:tailEnd type="none" w="sm" len="sm"/>
          </a:ln>
        </p:spPr>
      </p:sp>
      <p:sp>
        <p:nvSpPr>
          <p:cNvPr id="4" name="AutoShape 4"/>
          <p:cNvSpPr/>
          <p:nvPr/>
        </p:nvSpPr>
        <p:spPr>
          <a:xfrm>
            <a:off x="7455960" y="4716919"/>
            <a:ext cx="9333261" cy="0"/>
          </a:xfrm>
          <a:prstGeom prst="line">
            <a:avLst/>
          </a:prstGeom>
          <a:ln w="85725" cap="flat">
            <a:solidFill>
              <a:srgbClr val="FFFFFF"/>
            </a:solidFill>
            <a:prstDash val="solid"/>
            <a:headEnd type="none" w="sm" len="sm"/>
            <a:tailEnd type="triangle" w="lg" len="med"/>
          </a:ln>
        </p:spPr>
      </p:sp>
    </p:spTree>
    <p:extLst>
      <p:ext uri="{BB962C8B-B14F-4D97-AF65-F5344CB8AC3E}">
        <p14:creationId xmlns:p14="http://schemas.microsoft.com/office/powerpoint/2010/main" val="102152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234315" y="3113414"/>
            <a:ext cx="14863935" cy="3569488"/>
          </a:xfrm>
          <a:custGeom>
            <a:avLst/>
            <a:gdLst/>
            <a:ahLst/>
            <a:cxnLst/>
            <a:rect l="l" t="t" r="r" b="b"/>
            <a:pathLst>
              <a:path w="14863935" h="3569488">
                <a:moveTo>
                  <a:pt x="0" y="0"/>
                </a:moveTo>
                <a:lnTo>
                  <a:pt x="14863935" y="0"/>
                </a:lnTo>
                <a:lnTo>
                  <a:pt x="14863935" y="3569487"/>
                </a:lnTo>
                <a:lnTo>
                  <a:pt x="0" y="3569487"/>
                </a:lnTo>
                <a:lnTo>
                  <a:pt x="0" y="0"/>
                </a:lnTo>
                <a:close/>
              </a:path>
            </a:pathLst>
          </a:custGeom>
          <a:blipFill>
            <a:blip r:embed="rId2"/>
            <a:stretch>
              <a:fillRect l="-251545" t="-140544" r="-19083" b="-260583"/>
            </a:stretch>
          </a:blipFill>
        </p:spPr>
      </p:sp>
      <p:sp>
        <p:nvSpPr>
          <p:cNvPr id="3" name="Freeform 3"/>
          <p:cNvSpPr/>
          <p:nvPr/>
        </p:nvSpPr>
        <p:spPr>
          <a:xfrm rot="-5400000">
            <a:off x="5531375" y="5676380"/>
            <a:ext cx="1328741" cy="684301"/>
          </a:xfrm>
          <a:custGeom>
            <a:avLst/>
            <a:gdLst/>
            <a:ahLst/>
            <a:cxnLst/>
            <a:rect l="l" t="t" r="r" b="b"/>
            <a:pathLst>
              <a:path w="1328741" h="684301">
                <a:moveTo>
                  <a:pt x="0" y="0"/>
                </a:moveTo>
                <a:lnTo>
                  <a:pt x="1328740" y="0"/>
                </a:lnTo>
                <a:lnTo>
                  <a:pt x="1328740" y="684302"/>
                </a:lnTo>
                <a:lnTo>
                  <a:pt x="0" y="68430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AutoShape 4"/>
          <p:cNvSpPr/>
          <p:nvPr/>
        </p:nvSpPr>
        <p:spPr>
          <a:xfrm>
            <a:off x="1028700" y="4716919"/>
            <a:ext cx="6492240" cy="0"/>
          </a:xfrm>
          <a:prstGeom prst="line">
            <a:avLst/>
          </a:prstGeom>
          <a:ln w="85725" cap="flat">
            <a:solidFill>
              <a:srgbClr val="FFFFFF"/>
            </a:solidFill>
            <a:prstDash val="solid"/>
            <a:headEnd type="none" w="sm" len="sm"/>
            <a:tailEnd type="none" w="sm" len="sm"/>
          </a:ln>
        </p:spPr>
      </p:sp>
      <p:sp>
        <p:nvSpPr>
          <p:cNvPr id="5" name="AutoShape 5"/>
          <p:cNvSpPr/>
          <p:nvPr/>
        </p:nvSpPr>
        <p:spPr>
          <a:xfrm>
            <a:off x="7455960" y="4716919"/>
            <a:ext cx="9333261" cy="0"/>
          </a:xfrm>
          <a:prstGeom prst="line">
            <a:avLst/>
          </a:prstGeom>
          <a:ln w="85725" cap="flat">
            <a:solidFill>
              <a:srgbClr val="FFFFFF"/>
            </a:solidFill>
            <a:prstDash val="solid"/>
            <a:headEnd type="none" w="sm" len="sm"/>
            <a:tailEnd type="triangle" w="lg" len="med"/>
          </a:ln>
        </p:spPr>
      </p:sp>
    </p:spTree>
    <p:extLst>
      <p:ext uri="{BB962C8B-B14F-4D97-AF65-F5344CB8AC3E}">
        <p14:creationId xmlns:p14="http://schemas.microsoft.com/office/powerpoint/2010/main" val="22911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234315" y="3113414"/>
            <a:ext cx="14863935" cy="3569488"/>
          </a:xfrm>
          <a:custGeom>
            <a:avLst/>
            <a:gdLst/>
            <a:ahLst/>
            <a:cxnLst/>
            <a:rect l="l" t="t" r="r" b="b"/>
            <a:pathLst>
              <a:path w="14863935" h="3569488">
                <a:moveTo>
                  <a:pt x="0" y="0"/>
                </a:moveTo>
                <a:lnTo>
                  <a:pt x="14863935" y="0"/>
                </a:lnTo>
                <a:lnTo>
                  <a:pt x="14863935" y="3569487"/>
                </a:lnTo>
                <a:lnTo>
                  <a:pt x="0" y="3569487"/>
                </a:lnTo>
                <a:lnTo>
                  <a:pt x="0" y="0"/>
                </a:lnTo>
                <a:close/>
              </a:path>
            </a:pathLst>
          </a:custGeom>
          <a:blipFill>
            <a:blip r:embed="rId2"/>
            <a:stretch>
              <a:fillRect l="-251545" t="-140544" r="-19083" b="-260583"/>
            </a:stretch>
          </a:blipFill>
        </p:spPr>
      </p:sp>
      <p:sp>
        <p:nvSpPr>
          <p:cNvPr id="3" name="Freeform 3"/>
          <p:cNvSpPr/>
          <p:nvPr/>
        </p:nvSpPr>
        <p:spPr>
          <a:xfrm>
            <a:off x="7315814" y="3113414"/>
            <a:ext cx="3066892" cy="2995795"/>
          </a:xfrm>
          <a:custGeom>
            <a:avLst/>
            <a:gdLst/>
            <a:ahLst/>
            <a:cxnLst/>
            <a:rect l="l" t="t" r="r" b="b"/>
            <a:pathLst>
              <a:path w="3066892" h="2995795">
                <a:moveTo>
                  <a:pt x="0" y="0"/>
                </a:moveTo>
                <a:lnTo>
                  <a:pt x="3066891" y="0"/>
                </a:lnTo>
                <a:lnTo>
                  <a:pt x="3066891" y="2995794"/>
                </a:lnTo>
                <a:lnTo>
                  <a:pt x="0" y="2995794"/>
                </a:lnTo>
                <a:lnTo>
                  <a:pt x="0" y="0"/>
                </a:lnTo>
                <a:close/>
              </a:path>
            </a:pathLst>
          </a:custGeom>
          <a:blipFill>
            <a:blip r:embed="rId3"/>
            <a:stretch>
              <a:fillRect l="-54262" r="-111944" b="-121881"/>
            </a:stretch>
          </a:blipFill>
        </p:spPr>
      </p:sp>
      <p:sp>
        <p:nvSpPr>
          <p:cNvPr id="4" name="AutoShape 4"/>
          <p:cNvSpPr/>
          <p:nvPr/>
        </p:nvSpPr>
        <p:spPr>
          <a:xfrm>
            <a:off x="1028700" y="4716919"/>
            <a:ext cx="6492240" cy="0"/>
          </a:xfrm>
          <a:prstGeom prst="line">
            <a:avLst/>
          </a:prstGeom>
          <a:ln w="85725" cap="flat">
            <a:solidFill>
              <a:srgbClr val="FFFFFF"/>
            </a:solidFill>
            <a:prstDash val="solid"/>
            <a:headEnd type="none" w="sm" len="sm"/>
            <a:tailEnd type="none" w="sm" len="sm"/>
          </a:ln>
        </p:spPr>
      </p:sp>
      <p:sp>
        <p:nvSpPr>
          <p:cNvPr id="5" name="AutoShape 5"/>
          <p:cNvSpPr/>
          <p:nvPr/>
        </p:nvSpPr>
        <p:spPr>
          <a:xfrm>
            <a:off x="10296980" y="4716919"/>
            <a:ext cx="6492240" cy="0"/>
          </a:xfrm>
          <a:prstGeom prst="line">
            <a:avLst/>
          </a:prstGeom>
          <a:ln w="85725" cap="flat">
            <a:solidFill>
              <a:srgbClr val="FFFFFF"/>
            </a:solidFill>
            <a:prstDash val="solid"/>
            <a:headEnd type="none" w="sm" len="sm"/>
            <a:tailEnd type="triangle" w="lg" len="med"/>
          </a:ln>
        </p:spPr>
      </p:sp>
      <p:sp>
        <p:nvSpPr>
          <p:cNvPr id="6" name="Freeform 6"/>
          <p:cNvSpPr/>
          <p:nvPr/>
        </p:nvSpPr>
        <p:spPr>
          <a:xfrm rot="-5400000">
            <a:off x="5531375" y="5676380"/>
            <a:ext cx="1328741" cy="684301"/>
          </a:xfrm>
          <a:custGeom>
            <a:avLst/>
            <a:gdLst/>
            <a:ahLst/>
            <a:cxnLst/>
            <a:rect l="l" t="t" r="r" b="b"/>
            <a:pathLst>
              <a:path w="1328741" h="684301">
                <a:moveTo>
                  <a:pt x="0" y="0"/>
                </a:moveTo>
                <a:lnTo>
                  <a:pt x="1328740" y="0"/>
                </a:lnTo>
                <a:lnTo>
                  <a:pt x="1328740" y="684302"/>
                </a:lnTo>
                <a:lnTo>
                  <a:pt x="0" y="68430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extLst>
      <p:ext uri="{BB962C8B-B14F-4D97-AF65-F5344CB8AC3E}">
        <p14:creationId xmlns:p14="http://schemas.microsoft.com/office/powerpoint/2010/main" val="370038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234315" y="3113414"/>
            <a:ext cx="14863935" cy="3569488"/>
          </a:xfrm>
          <a:custGeom>
            <a:avLst/>
            <a:gdLst/>
            <a:ahLst/>
            <a:cxnLst/>
            <a:rect l="l" t="t" r="r" b="b"/>
            <a:pathLst>
              <a:path w="14863935" h="3569488">
                <a:moveTo>
                  <a:pt x="0" y="0"/>
                </a:moveTo>
                <a:lnTo>
                  <a:pt x="14863935" y="0"/>
                </a:lnTo>
                <a:lnTo>
                  <a:pt x="14863935" y="3569487"/>
                </a:lnTo>
                <a:lnTo>
                  <a:pt x="0" y="3569487"/>
                </a:lnTo>
                <a:lnTo>
                  <a:pt x="0" y="0"/>
                </a:lnTo>
                <a:close/>
              </a:path>
            </a:pathLst>
          </a:custGeom>
          <a:blipFill>
            <a:blip r:embed="rId2"/>
            <a:stretch>
              <a:fillRect l="-251545" t="-140544" r="-19083" b="-260583"/>
            </a:stretch>
          </a:blipFill>
        </p:spPr>
      </p:sp>
      <p:sp>
        <p:nvSpPr>
          <p:cNvPr id="3" name="Freeform 3"/>
          <p:cNvSpPr/>
          <p:nvPr/>
        </p:nvSpPr>
        <p:spPr>
          <a:xfrm>
            <a:off x="7315814" y="3113414"/>
            <a:ext cx="3066892" cy="2995795"/>
          </a:xfrm>
          <a:custGeom>
            <a:avLst/>
            <a:gdLst/>
            <a:ahLst/>
            <a:cxnLst/>
            <a:rect l="l" t="t" r="r" b="b"/>
            <a:pathLst>
              <a:path w="3066892" h="2995795">
                <a:moveTo>
                  <a:pt x="0" y="0"/>
                </a:moveTo>
                <a:lnTo>
                  <a:pt x="3066891" y="0"/>
                </a:lnTo>
                <a:lnTo>
                  <a:pt x="3066891" y="2995794"/>
                </a:lnTo>
                <a:lnTo>
                  <a:pt x="0" y="2995794"/>
                </a:lnTo>
                <a:lnTo>
                  <a:pt x="0" y="0"/>
                </a:lnTo>
                <a:close/>
              </a:path>
            </a:pathLst>
          </a:custGeom>
          <a:blipFill>
            <a:blip r:embed="rId3"/>
            <a:stretch>
              <a:fillRect l="-54262" r="-111944" b="-121881"/>
            </a:stretch>
          </a:blipFill>
        </p:spPr>
      </p:sp>
      <p:sp>
        <p:nvSpPr>
          <p:cNvPr id="4" name="AutoShape 4"/>
          <p:cNvSpPr/>
          <p:nvPr/>
        </p:nvSpPr>
        <p:spPr>
          <a:xfrm>
            <a:off x="1028700" y="4716919"/>
            <a:ext cx="6492240" cy="0"/>
          </a:xfrm>
          <a:prstGeom prst="line">
            <a:avLst/>
          </a:prstGeom>
          <a:ln w="85725" cap="flat">
            <a:solidFill>
              <a:srgbClr val="FFFFFF"/>
            </a:solidFill>
            <a:prstDash val="solid"/>
            <a:headEnd type="none" w="sm" len="sm"/>
            <a:tailEnd type="none" w="sm" len="sm"/>
          </a:ln>
        </p:spPr>
      </p:sp>
      <p:sp>
        <p:nvSpPr>
          <p:cNvPr id="5" name="AutoShape 5"/>
          <p:cNvSpPr/>
          <p:nvPr/>
        </p:nvSpPr>
        <p:spPr>
          <a:xfrm>
            <a:off x="10296980" y="4716919"/>
            <a:ext cx="6492240" cy="0"/>
          </a:xfrm>
          <a:prstGeom prst="line">
            <a:avLst/>
          </a:prstGeom>
          <a:ln w="85725" cap="flat">
            <a:solidFill>
              <a:srgbClr val="FFFFFF"/>
            </a:solidFill>
            <a:prstDash val="solid"/>
            <a:headEnd type="none" w="sm" len="sm"/>
            <a:tailEnd type="triangle" w="lg" len="med"/>
          </a:ln>
        </p:spPr>
      </p:sp>
      <p:sp>
        <p:nvSpPr>
          <p:cNvPr id="6" name="Freeform 6"/>
          <p:cNvSpPr/>
          <p:nvPr/>
        </p:nvSpPr>
        <p:spPr>
          <a:xfrm rot="-5400000">
            <a:off x="5531375" y="5676380"/>
            <a:ext cx="1328741" cy="684301"/>
          </a:xfrm>
          <a:custGeom>
            <a:avLst/>
            <a:gdLst/>
            <a:ahLst/>
            <a:cxnLst/>
            <a:rect l="l" t="t" r="r" b="b"/>
            <a:pathLst>
              <a:path w="1328741" h="684301">
                <a:moveTo>
                  <a:pt x="0" y="0"/>
                </a:moveTo>
                <a:lnTo>
                  <a:pt x="1328740" y="0"/>
                </a:lnTo>
                <a:lnTo>
                  <a:pt x="1328740" y="684302"/>
                </a:lnTo>
                <a:lnTo>
                  <a:pt x="0" y="68430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2259679" y="6682901"/>
            <a:ext cx="4176322" cy="2575399"/>
          </a:xfrm>
          <a:custGeom>
            <a:avLst/>
            <a:gdLst/>
            <a:ahLst/>
            <a:cxnLst/>
            <a:rect l="l" t="t" r="r" b="b"/>
            <a:pathLst>
              <a:path w="4176322" h="2575399">
                <a:moveTo>
                  <a:pt x="0" y="0"/>
                </a:moveTo>
                <a:lnTo>
                  <a:pt x="4176322" y="0"/>
                </a:lnTo>
                <a:lnTo>
                  <a:pt x="4176322" y="2575399"/>
                </a:lnTo>
                <a:lnTo>
                  <a:pt x="0" y="2575399"/>
                </a:lnTo>
                <a:lnTo>
                  <a:pt x="0" y="0"/>
                </a:lnTo>
                <a:close/>
              </a:path>
            </a:pathLst>
          </a:custGeom>
          <a:blipFill>
            <a:blip r:embed="rId6"/>
            <a:stretch>
              <a:fillRect/>
            </a:stretch>
          </a:blipFill>
        </p:spPr>
      </p:sp>
      <p:sp>
        <p:nvSpPr>
          <p:cNvPr id="8" name="Freeform 8"/>
          <p:cNvSpPr/>
          <p:nvPr/>
        </p:nvSpPr>
        <p:spPr>
          <a:xfrm>
            <a:off x="1686252" y="681372"/>
            <a:ext cx="3720141" cy="2432042"/>
          </a:xfrm>
          <a:custGeom>
            <a:avLst/>
            <a:gdLst/>
            <a:ahLst/>
            <a:cxnLst/>
            <a:rect l="l" t="t" r="r" b="b"/>
            <a:pathLst>
              <a:path w="3720141" h="2432042">
                <a:moveTo>
                  <a:pt x="0" y="0"/>
                </a:moveTo>
                <a:lnTo>
                  <a:pt x="3720141" y="0"/>
                </a:lnTo>
                <a:lnTo>
                  <a:pt x="3720141" y="2432042"/>
                </a:lnTo>
                <a:lnTo>
                  <a:pt x="0" y="2432042"/>
                </a:lnTo>
                <a:lnTo>
                  <a:pt x="0" y="0"/>
                </a:lnTo>
                <a:close/>
              </a:path>
            </a:pathLst>
          </a:custGeom>
          <a:blipFill>
            <a:blip r:embed="rId7"/>
            <a:stretch>
              <a:fillRect/>
            </a:stretch>
          </a:blipFill>
        </p:spPr>
      </p:sp>
      <p:sp>
        <p:nvSpPr>
          <p:cNvPr id="9" name="Freeform 9"/>
          <p:cNvSpPr/>
          <p:nvPr/>
        </p:nvSpPr>
        <p:spPr>
          <a:xfrm>
            <a:off x="1028700" y="7378236"/>
            <a:ext cx="3022287" cy="1511143"/>
          </a:xfrm>
          <a:custGeom>
            <a:avLst/>
            <a:gdLst/>
            <a:ahLst/>
            <a:cxnLst/>
            <a:rect l="l" t="t" r="r" b="b"/>
            <a:pathLst>
              <a:path w="3022287" h="1511143">
                <a:moveTo>
                  <a:pt x="0" y="0"/>
                </a:moveTo>
                <a:lnTo>
                  <a:pt x="3022287" y="0"/>
                </a:lnTo>
                <a:lnTo>
                  <a:pt x="3022287" y="1511144"/>
                </a:lnTo>
                <a:lnTo>
                  <a:pt x="0" y="1511144"/>
                </a:lnTo>
                <a:lnTo>
                  <a:pt x="0" y="0"/>
                </a:lnTo>
                <a:close/>
              </a:path>
            </a:pathLst>
          </a:custGeom>
          <a:blipFill>
            <a:blip r:embed="rId8"/>
            <a:stretch>
              <a:fillRect/>
            </a:stretch>
          </a:blipFill>
        </p:spPr>
      </p:sp>
      <p:sp>
        <p:nvSpPr>
          <p:cNvPr id="10" name="Freeform 10"/>
          <p:cNvSpPr/>
          <p:nvPr/>
        </p:nvSpPr>
        <p:spPr>
          <a:xfrm>
            <a:off x="12701699" y="549763"/>
            <a:ext cx="4557601" cy="2563650"/>
          </a:xfrm>
          <a:custGeom>
            <a:avLst/>
            <a:gdLst/>
            <a:ahLst/>
            <a:cxnLst/>
            <a:rect l="l" t="t" r="r" b="b"/>
            <a:pathLst>
              <a:path w="4557601" h="2563650">
                <a:moveTo>
                  <a:pt x="0" y="0"/>
                </a:moveTo>
                <a:lnTo>
                  <a:pt x="4557601" y="0"/>
                </a:lnTo>
                <a:lnTo>
                  <a:pt x="4557601" y="2563651"/>
                </a:lnTo>
                <a:lnTo>
                  <a:pt x="0" y="2563651"/>
                </a:lnTo>
                <a:lnTo>
                  <a:pt x="0" y="0"/>
                </a:lnTo>
                <a:close/>
              </a:path>
            </a:pathLst>
          </a:custGeom>
          <a:blipFill>
            <a:blip r:embed="rId9"/>
            <a:stretch>
              <a:fillRect/>
            </a:stretch>
          </a:blipFill>
        </p:spPr>
      </p:sp>
      <p:sp>
        <p:nvSpPr>
          <p:cNvPr id="11" name="Freeform 11"/>
          <p:cNvSpPr/>
          <p:nvPr/>
        </p:nvSpPr>
        <p:spPr>
          <a:xfrm>
            <a:off x="7061998" y="681372"/>
            <a:ext cx="3574523" cy="2010669"/>
          </a:xfrm>
          <a:custGeom>
            <a:avLst/>
            <a:gdLst/>
            <a:ahLst/>
            <a:cxnLst/>
            <a:rect l="l" t="t" r="r" b="b"/>
            <a:pathLst>
              <a:path w="3574523" h="2010669">
                <a:moveTo>
                  <a:pt x="0" y="0"/>
                </a:moveTo>
                <a:lnTo>
                  <a:pt x="3574523" y="0"/>
                </a:lnTo>
                <a:lnTo>
                  <a:pt x="3574523" y="2010669"/>
                </a:lnTo>
                <a:lnTo>
                  <a:pt x="0" y="2010669"/>
                </a:lnTo>
                <a:lnTo>
                  <a:pt x="0" y="0"/>
                </a:lnTo>
                <a:close/>
              </a:path>
            </a:pathLst>
          </a:custGeom>
          <a:blipFill>
            <a:blip r:embed="rId10"/>
            <a:stretch>
              <a:fillRect/>
            </a:stretch>
          </a:blipFill>
        </p:spPr>
      </p:sp>
      <p:sp>
        <p:nvSpPr>
          <p:cNvPr id="12" name="Freeform 12"/>
          <p:cNvSpPr/>
          <p:nvPr/>
        </p:nvSpPr>
        <p:spPr>
          <a:xfrm>
            <a:off x="6701034" y="7102001"/>
            <a:ext cx="2908597" cy="2485473"/>
          </a:xfrm>
          <a:custGeom>
            <a:avLst/>
            <a:gdLst/>
            <a:ahLst/>
            <a:cxnLst/>
            <a:rect l="l" t="t" r="r" b="b"/>
            <a:pathLst>
              <a:path w="2908597" h="2485473">
                <a:moveTo>
                  <a:pt x="0" y="0"/>
                </a:moveTo>
                <a:lnTo>
                  <a:pt x="2908597" y="0"/>
                </a:lnTo>
                <a:lnTo>
                  <a:pt x="2908597" y="2485473"/>
                </a:lnTo>
                <a:lnTo>
                  <a:pt x="0" y="2485473"/>
                </a:lnTo>
                <a:lnTo>
                  <a:pt x="0" y="0"/>
                </a:lnTo>
                <a:close/>
              </a:path>
            </a:pathLst>
          </a:custGeom>
          <a:blipFill>
            <a:blip r:embed="rId11"/>
            <a:stretch>
              <a:fillRect b="-35045"/>
            </a:stretch>
          </a:blipFill>
        </p:spPr>
      </p:sp>
    </p:spTree>
    <p:extLst>
      <p:ext uri="{BB962C8B-B14F-4D97-AF65-F5344CB8AC3E}">
        <p14:creationId xmlns:p14="http://schemas.microsoft.com/office/powerpoint/2010/main" val="981931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PROMEDIADO</a:t>
            </a:r>
          </a:p>
        </p:txBody>
      </p:sp>
      <p:sp>
        <p:nvSpPr>
          <p:cNvPr id="3" name="TextBox 3"/>
          <p:cNvSpPr txBox="1"/>
          <p:nvPr/>
        </p:nvSpPr>
        <p:spPr>
          <a:xfrm>
            <a:off x="2315473" y="3526832"/>
            <a:ext cx="13657053" cy="4581525"/>
          </a:xfrm>
          <a:prstGeom prst="rect">
            <a:avLst/>
          </a:prstGeom>
        </p:spPr>
        <p:txBody>
          <a:bodyPr lIns="0" tIns="0" rIns="0" bIns="0" rtlCol="0" anchor="t">
            <a:spAutoFit/>
          </a:bodyPr>
          <a:lstStyle/>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uLnTx/>
                <a:uFillTx/>
                <a:latin typeface="TT Chocolates Bold"/>
                <a:ea typeface="+mn-ea"/>
                <a:cs typeface="+mn-cs"/>
              </a:rPr>
              <a:t>Gran cantidad de muestras</a:t>
            </a:r>
          </a:p>
          <a:p>
            <a:pPr marL="0" marR="0" lvl="0" indent="0" algn="ctr" defTabSz="914400" rtl="0" eaLnBrk="1" fontAlgn="auto" latinLnBrk="0" hangingPunct="1">
              <a:lnSpc>
                <a:spcPts val="9000"/>
              </a:lnSpc>
              <a:spcBef>
                <a:spcPts val="0"/>
              </a:spcBef>
              <a:spcAft>
                <a:spcPts val="0"/>
              </a:spcAft>
              <a:buClrTx/>
              <a:buSzTx/>
              <a:buFontTx/>
              <a:buNone/>
              <a:tabLst/>
              <a:defRPr/>
            </a:pPr>
            <a:endParaRPr kumimoji="0" lang="en-US" sz="7500" b="0" i="0" u="none" strike="noStrike" kern="1200" cap="none" spc="0" normalizeH="0" baseline="0" noProof="0">
              <a:ln>
                <a:noFill/>
              </a:ln>
              <a:solidFill>
                <a:srgbClr val="FFFFFF"/>
              </a:solidFill>
              <a:effectLst/>
              <a:uLnTx/>
              <a:uFillTx/>
              <a:latin typeface="TT Chocolates Bold"/>
              <a:ea typeface="+mn-ea"/>
              <a:cs typeface="+mn-cs"/>
            </a:endParaRPr>
          </a:p>
          <a:p>
            <a:pPr marL="0" marR="0" lvl="0" indent="0" algn="ctr" defTabSz="914400" rtl="0" eaLnBrk="1" fontAlgn="auto" latinLnBrk="0" hangingPunct="1">
              <a:lnSpc>
                <a:spcPts val="9000"/>
              </a:lnSpc>
              <a:spcBef>
                <a:spcPts val="0"/>
              </a:spcBef>
              <a:spcAft>
                <a:spcPts val="0"/>
              </a:spcAft>
              <a:buClrTx/>
              <a:buSzTx/>
              <a:buFontTx/>
              <a:buNone/>
              <a:tabLst/>
              <a:defRPr/>
            </a:pPr>
            <a:endParaRPr kumimoji="0" lang="en-US" sz="7500" b="0" i="0" u="none" strike="noStrike" kern="1200" cap="none" spc="0" normalizeH="0" baseline="0" noProof="0">
              <a:ln>
                <a:noFill/>
              </a:ln>
              <a:solidFill>
                <a:srgbClr val="FFFFFF"/>
              </a:solidFill>
              <a:effectLst/>
              <a:uLnTx/>
              <a:uFillTx/>
              <a:latin typeface="TT Chocolates Bold"/>
              <a:ea typeface="+mn-ea"/>
              <a:cs typeface="+mn-cs"/>
            </a:endParaRPr>
          </a:p>
          <a:p>
            <a:pPr marL="0" marR="0" lvl="0" indent="0" algn="ctr" defTabSz="914400" rtl="0" eaLnBrk="1" fontAlgn="auto" latinLnBrk="0" hangingPunct="1">
              <a:lnSpc>
                <a:spcPts val="9000"/>
              </a:lnSpc>
              <a:spcBef>
                <a:spcPts val="0"/>
              </a:spcBef>
              <a:spcAft>
                <a:spcPts val="0"/>
              </a:spcAft>
              <a:buClrTx/>
              <a:buSzTx/>
              <a:buFontTx/>
              <a:buNone/>
              <a:tabLst/>
              <a:defRPr/>
            </a:pPr>
            <a:r>
              <a:rPr kumimoji="0" lang="en-US" sz="7500" b="0" i="0" u="none" strike="noStrike" kern="1200" cap="none" spc="0" normalizeH="0" baseline="0" noProof="0">
                <a:ln>
                  <a:noFill/>
                </a:ln>
                <a:solidFill>
                  <a:srgbClr val="FFFFFF"/>
                </a:solidFill>
                <a:effectLst/>
                <a:uLnTx/>
                <a:uFillTx/>
                <a:latin typeface="TT Chocolates Bold"/>
                <a:ea typeface="+mn-ea"/>
                <a:cs typeface="+mn-cs"/>
              </a:rPr>
              <a:t>Time-locked al estímulo</a:t>
            </a:r>
          </a:p>
        </p:txBody>
      </p:sp>
    </p:spTree>
    <p:extLst>
      <p:ext uri="{BB962C8B-B14F-4D97-AF65-F5344CB8AC3E}">
        <p14:creationId xmlns:p14="http://schemas.microsoft.com/office/powerpoint/2010/main" val="2133995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8840274" y="3276875"/>
            <a:ext cx="6599617" cy="5981425"/>
          </a:xfrm>
          <a:custGeom>
            <a:avLst/>
            <a:gdLst/>
            <a:ahLst/>
            <a:cxnLst/>
            <a:rect l="l" t="t" r="r" b="b"/>
            <a:pathLst>
              <a:path w="6599617" h="5981425">
                <a:moveTo>
                  <a:pt x="0" y="0"/>
                </a:moveTo>
                <a:lnTo>
                  <a:pt x="6599617" y="0"/>
                </a:lnTo>
                <a:lnTo>
                  <a:pt x="6599617" y="5981425"/>
                </a:lnTo>
                <a:lnTo>
                  <a:pt x="0" y="5981425"/>
                </a:lnTo>
                <a:lnTo>
                  <a:pt x="0" y="0"/>
                </a:lnTo>
                <a:close/>
              </a:path>
            </a:pathLst>
          </a:custGeom>
          <a:blipFill>
            <a:blip r:embed="rId3"/>
            <a:stretch>
              <a:fillRect/>
            </a:stretch>
          </a:blipFill>
        </p:spPr>
      </p:sp>
      <p:sp>
        <p:nvSpPr>
          <p:cNvPr id="3" name="Freeform 3"/>
          <p:cNvSpPr/>
          <p:nvPr/>
        </p:nvSpPr>
        <p:spPr>
          <a:xfrm>
            <a:off x="2420627" y="3493109"/>
            <a:ext cx="4817759" cy="4278170"/>
          </a:xfrm>
          <a:custGeom>
            <a:avLst/>
            <a:gdLst/>
            <a:ahLst/>
            <a:cxnLst/>
            <a:rect l="l" t="t" r="r" b="b"/>
            <a:pathLst>
              <a:path w="4817759" h="4278170">
                <a:moveTo>
                  <a:pt x="0" y="0"/>
                </a:moveTo>
                <a:lnTo>
                  <a:pt x="4817759" y="0"/>
                </a:lnTo>
                <a:lnTo>
                  <a:pt x="4817759" y="4278170"/>
                </a:lnTo>
                <a:lnTo>
                  <a:pt x="0" y="4278170"/>
                </a:lnTo>
                <a:lnTo>
                  <a:pt x="0" y="0"/>
                </a:lnTo>
                <a:close/>
              </a:path>
            </a:pathLst>
          </a:custGeom>
          <a:blipFill>
            <a:blip r:embed="rId4"/>
            <a:stretch>
              <a:fillRect/>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EN EL ENSAMBLE</a:t>
            </a:r>
          </a:p>
        </p:txBody>
      </p:sp>
    </p:spTree>
    <p:extLst>
      <p:ext uri="{BB962C8B-B14F-4D97-AF65-F5344CB8AC3E}">
        <p14:creationId xmlns:p14="http://schemas.microsoft.com/office/powerpoint/2010/main" val="807273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96887" y="2962275"/>
            <a:ext cx="14094227" cy="4010025"/>
          </a:xfrm>
          <a:prstGeom prst="rect">
            <a:avLst/>
          </a:prstGeom>
        </p:spPr>
        <p:txBody>
          <a:bodyPr lIns="0" tIns="0" rIns="0" bIns="0" rtlCol="0" anchor="t">
            <a:spAutoFit/>
          </a:bodyPr>
          <a:lstStyle/>
          <a:p>
            <a:pPr marL="0" marR="0" lvl="0" indent="0" algn="ctr" defTabSz="914400" rtl="0" eaLnBrk="1" fontAlgn="auto" latinLnBrk="0" hangingPunct="1">
              <a:lnSpc>
                <a:spcPts val="14400"/>
              </a:lnSpc>
              <a:spcBef>
                <a:spcPts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POTENCIALES</a:t>
            </a:r>
          </a:p>
          <a:p>
            <a:pPr marL="0" marR="0" lvl="0" indent="0" algn="ctr" defTabSz="914400" rtl="0" eaLnBrk="1" fontAlgn="auto" latinLnBrk="0" hangingPunct="1">
              <a:lnSpc>
                <a:spcPts val="14400"/>
              </a:lnSpc>
              <a:spcBef>
                <a:spcPct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EVOCADOS</a:t>
            </a:r>
          </a:p>
        </p:txBody>
      </p:sp>
    </p:spTree>
    <p:extLst>
      <p:ext uri="{BB962C8B-B14F-4D97-AF65-F5344CB8AC3E}">
        <p14:creationId xmlns:p14="http://schemas.microsoft.com/office/powerpoint/2010/main" val="1578066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262691" y="4938663"/>
            <a:ext cx="5849225" cy="1288334"/>
          </a:xfrm>
          <a:custGeom>
            <a:avLst/>
            <a:gdLst/>
            <a:ahLst/>
            <a:cxnLst/>
            <a:rect l="l" t="t" r="r" b="b"/>
            <a:pathLst>
              <a:path w="5849225" h="1288334">
                <a:moveTo>
                  <a:pt x="0" y="0"/>
                </a:moveTo>
                <a:lnTo>
                  <a:pt x="5849225" y="0"/>
                </a:lnTo>
                <a:lnTo>
                  <a:pt x="5849225" y="1288334"/>
                </a:lnTo>
                <a:lnTo>
                  <a:pt x="0" y="1288334"/>
                </a:lnTo>
                <a:lnTo>
                  <a:pt x="0" y="0"/>
                </a:lnTo>
                <a:close/>
              </a:path>
            </a:pathLst>
          </a:custGeom>
          <a:blipFill>
            <a:blip r:embed="rId3"/>
            <a:stretch>
              <a:fillRect/>
            </a:stretch>
          </a:blipFill>
        </p:spPr>
      </p:sp>
      <p:sp>
        <p:nvSpPr>
          <p:cNvPr id="3" name="Freeform 3"/>
          <p:cNvSpPr/>
          <p:nvPr/>
        </p:nvSpPr>
        <p:spPr>
          <a:xfrm>
            <a:off x="10657332" y="4211838"/>
            <a:ext cx="6218391" cy="1453650"/>
          </a:xfrm>
          <a:custGeom>
            <a:avLst/>
            <a:gdLst/>
            <a:ahLst/>
            <a:cxnLst/>
            <a:rect l="l" t="t" r="r" b="b"/>
            <a:pathLst>
              <a:path w="6218391" h="1453650">
                <a:moveTo>
                  <a:pt x="0" y="0"/>
                </a:moveTo>
                <a:lnTo>
                  <a:pt x="6218392" y="0"/>
                </a:lnTo>
                <a:lnTo>
                  <a:pt x="6218392" y="1453650"/>
                </a:lnTo>
                <a:lnTo>
                  <a:pt x="0" y="1453650"/>
                </a:lnTo>
                <a:lnTo>
                  <a:pt x="0" y="0"/>
                </a:lnTo>
                <a:close/>
              </a:path>
            </a:pathLst>
          </a:custGeom>
          <a:blipFill>
            <a:blip r:embed="rId4"/>
            <a:stretch>
              <a:fillRect/>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TIPOS DE PROMEDIO</a:t>
            </a:r>
          </a:p>
        </p:txBody>
      </p:sp>
      <p:sp>
        <p:nvSpPr>
          <p:cNvPr id="5" name="TextBox 5"/>
          <p:cNvSpPr txBox="1"/>
          <p:nvPr/>
        </p:nvSpPr>
        <p:spPr>
          <a:xfrm>
            <a:off x="2214760" y="3698421"/>
            <a:ext cx="3945087" cy="783272"/>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Open Sans Light Bold"/>
                <a:ea typeface="+mn-ea"/>
                <a:cs typeface="+mn-cs"/>
              </a:rPr>
              <a:t>HOMOGÉNEO</a:t>
            </a:r>
          </a:p>
        </p:txBody>
      </p:sp>
      <p:sp>
        <p:nvSpPr>
          <p:cNvPr id="6" name="TextBox 6"/>
          <p:cNvSpPr txBox="1"/>
          <p:nvPr/>
        </p:nvSpPr>
        <p:spPr>
          <a:xfrm>
            <a:off x="11459816" y="3698421"/>
            <a:ext cx="4613424" cy="783272"/>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Open Sans Light Bold"/>
                <a:ea typeface="+mn-ea"/>
                <a:cs typeface="+mn-cs"/>
              </a:rPr>
              <a:t>INHOMOGÉNEO</a:t>
            </a:r>
          </a:p>
        </p:txBody>
      </p:sp>
      <p:sp>
        <p:nvSpPr>
          <p:cNvPr id="7" name="TextBox 7"/>
          <p:cNvSpPr txBox="1"/>
          <p:nvPr/>
        </p:nvSpPr>
        <p:spPr>
          <a:xfrm>
            <a:off x="2657400" y="6379397"/>
            <a:ext cx="3059807" cy="1917703"/>
          </a:xfrm>
          <a:prstGeom prst="rect">
            <a:avLst/>
          </a:prstGeom>
        </p:spPr>
        <p:txBody>
          <a:bodyPr lIns="0" tIns="0" rIns="0" bIns="0" rtlCol="0" anchor="t">
            <a:spAutoFit/>
          </a:bodyPr>
          <a:lstStyle/>
          <a:p>
            <a:pPr marL="0" marR="0" lvl="0" indent="0" algn="ctr" defTabSz="914400" rtl="0" eaLnBrk="1" fontAlgn="auto" latinLnBrk="0" hangingPunct="1">
              <a:lnSpc>
                <a:spcPts val="7999"/>
              </a:lnSpc>
              <a:spcBef>
                <a:spcPts val="0"/>
              </a:spcBef>
              <a:spcAft>
                <a:spcPts val="0"/>
              </a:spcAft>
              <a:buClrTx/>
              <a:buSzTx/>
              <a:buFontTx/>
              <a:buNone/>
              <a:tabLst/>
              <a:defRPr/>
            </a:pPr>
            <a:r>
              <a:rPr kumimoji="0" lang="en-US" sz="3999" b="0" i="0" u="none" strike="noStrike" kern="1200" cap="none" spc="0" normalizeH="0" baseline="0" noProof="0">
                <a:ln>
                  <a:noFill/>
                </a:ln>
                <a:solidFill>
                  <a:srgbClr val="00C4CC"/>
                </a:solidFill>
                <a:effectLst/>
                <a:uLnTx/>
                <a:uFillTx/>
                <a:latin typeface="Open Sans Light Bold"/>
                <a:ea typeface="+mn-ea"/>
                <a:cs typeface="+mn-cs"/>
              </a:rPr>
              <a:t>Ordinario</a:t>
            </a:r>
          </a:p>
          <a:p>
            <a:pPr marL="0" marR="0" lvl="0" indent="0" algn="ctr" defTabSz="914400" rtl="0" eaLnBrk="1" fontAlgn="auto" latinLnBrk="0" hangingPunct="1">
              <a:lnSpc>
                <a:spcPts val="7999"/>
              </a:lnSpc>
              <a:spcBef>
                <a:spcPts val="0"/>
              </a:spcBef>
              <a:spcAft>
                <a:spcPts val="0"/>
              </a:spcAft>
              <a:buClrTx/>
              <a:buSzTx/>
              <a:buFontTx/>
              <a:buNone/>
              <a:tabLst/>
              <a:defRPr/>
            </a:pPr>
            <a:r>
              <a:rPr kumimoji="0" lang="en-US" sz="3999" b="0" i="0" u="none" strike="noStrike" kern="1200" cap="none" spc="0" normalizeH="0" baseline="0" noProof="0">
                <a:ln>
                  <a:noFill/>
                </a:ln>
                <a:solidFill>
                  <a:srgbClr val="00C4CC"/>
                </a:solidFill>
                <a:effectLst/>
                <a:uLnTx/>
                <a:uFillTx/>
                <a:latin typeface="Open Sans Light Bold"/>
                <a:ea typeface="+mn-ea"/>
                <a:cs typeface="+mn-cs"/>
              </a:rPr>
              <a:t>Exponencial</a:t>
            </a:r>
          </a:p>
        </p:txBody>
      </p:sp>
      <p:sp>
        <p:nvSpPr>
          <p:cNvPr id="8" name="TextBox 8"/>
          <p:cNvSpPr txBox="1"/>
          <p:nvPr/>
        </p:nvSpPr>
        <p:spPr>
          <a:xfrm>
            <a:off x="12503126" y="6379397"/>
            <a:ext cx="2526804" cy="1917703"/>
          </a:xfrm>
          <a:prstGeom prst="rect">
            <a:avLst/>
          </a:prstGeom>
        </p:spPr>
        <p:txBody>
          <a:bodyPr lIns="0" tIns="0" rIns="0" bIns="0" rtlCol="0" anchor="t">
            <a:spAutoFit/>
          </a:bodyPr>
          <a:lstStyle/>
          <a:p>
            <a:pPr marL="0" marR="0" lvl="0" indent="0" algn="ctr" defTabSz="914400" rtl="0" eaLnBrk="1" fontAlgn="auto" latinLnBrk="0" hangingPunct="1">
              <a:lnSpc>
                <a:spcPts val="7999"/>
              </a:lnSpc>
              <a:spcBef>
                <a:spcPts val="0"/>
              </a:spcBef>
              <a:spcAft>
                <a:spcPts val="0"/>
              </a:spcAft>
              <a:buClrTx/>
              <a:buSzTx/>
              <a:buFontTx/>
              <a:buNone/>
              <a:tabLst/>
              <a:defRPr/>
            </a:pPr>
            <a:r>
              <a:rPr kumimoji="0" lang="en-US" sz="3999" b="0" i="0" u="none" strike="noStrike" kern="1200" cap="none" spc="0" normalizeH="0" baseline="0" noProof="0">
                <a:ln>
                  <a:noFill/>
                </a:ln>
                <a:solidFill>
                  <a:srgbClr val="00C4CC"/>
                </a:solidFill>
                <a:effectLst/>
                <a:uLnTx/>
                <a:uFillTx/>
                <a:latin typeface="Open Sans Light Bold"/>
                <a:ea typeface="+mn-ea"/>
                <a:cs typeface="+mn-cs"/>
              </a:rPr>
              <a:t>S variable</a:t>
            </a:r>
          </a:p>
          <a:p>
            <a:pPr marL="0" marR="0" lvl="0" indent="0" algn="ctr" defTabSz="914400" rtl="0" eaLnBrk="1" fontAlgn="auto" latinLnBrk="0" hangingPunct="1">
              <a:lnSpc>
                <a:spcPts val="7999"/>
              </a:lnSpc>
              <a:spcBef>
                <a:spcPts val="0"/>
              </a:spcBef>
              <a:spcAft>
                <a:spcPts val="0"/>
              </a:spcAft>
              <a:buClrTx/>
              <a:buSzTx/>
              <a:buFontTx/>
              <a:buNone/>
              <a:tabLst/>
              <a:defRPr/>
            </a:pPr>
            <a:r>
              <a:rPr kumimoji="0" lang="en-US" sz="3999" b="0" i="0" u="none" strike="noStrike" kern="1200" cap="none" spc="0" normalizeH="0" baseline="0" noProof="0">
                <a:ln>
                  <a:noFill/>
                </a:ln>
                <a:solidFill>
                  <a:srgbClr val="00C4CC"/>
                </a:solidFill>
                <a:effectLst/>
                <a:uLnTx/>
                <a:uFillTx/>
                <a:latin typeface="Open Sans Light Bold"/>
                <a:ea typeface="+mn-ea"/>
                <a:cs typeface="+mn-cs"/>
              </a:rPr>
              <a:t>V variable</a:t>
            </a:r>
          </a:p>
        </p:txBody>
      </p:sp>
    </p:spTree>
    <p:extLst>
      <p:ext uri="{BB962C8B-B14F-4D97-AF65-F5344CB8AC3E}">
        <p14:creationId xmlns:p14="http://schemas.microsoft.com/office/powerpoint/2010/main" val="2997959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391888" y="3695671"/>
            <a:ext cx="13542324" cy="2895659"/>
          </a:xfrm>
          <a:custGeom>
            <a:avLst/>
            <a:gdLst/>
            <a:ahLst/>
            <a:cxnLst/>
            <a:rect l="l" t="t" r="r" b="b"/>
            <a:pathLst>
              <a:path w="13542324" h="2895659">
                <a:moveTo>
                  <a:pt x="0" y="0"/>
                </a:moveTo>
                <a:lnTo>
                  <a:pt x="13542324" y="0"/>
                </a:lnTo>
                <a:lnTo>
                  <a:pt x="13542324" y="2895658"/>
                </a:lnTo>
                <a:lnTo>
                  <a:pt x="0" y="2895658"/>
                </a:lnTo>
                <a:lnTo>
                  <a:pt x="0" y="0"/>
                </a:lnTo>
                <a:close/>
              </a:path>
            </a:pathLst>
          </a:custGeom>
          <a:blipFill>
            <a:blip r:embed="rId3"/>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Tree>
    <p:extLst>
      <p:ext uri="{BB962C8B-B14F-4D97-AF65-F5344CB8AC3E}">
        <p14:creationId xmlns:p14="http://schemas.microsoft.com/office/powerpoint/2010/main" val="1326248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2057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a:p>
            <a:pPr marL="0" marR="0" lvl="0" indent="0" algn="ctr" defTabSz="914400" rtl="0" eaLnBrk="1" fontAlgn="auto" latinLnBrk="0" hangingPunct="1">
              <a:lnSpc>
                <a:spcPts val="6000"/>
              </a:lnSpc>
              <a:spcBef>
                <a:spcPct val="0"/>
              </a:spcBef>
              <a:spcAft>
                <a:spcPts val="0"/>
              </a:spcAft>
              <a:buClrTx/>
              <a:buSzTx/>
              <a:buFontTx/>
              <a:buNone/>
              <a:tabLst/>
              <a:defRPr/>
            </a:pPr>
            <a:r>
              <a:rPr kumimoji="0" lang="en-US" sz="5000" b="0" i="0" u="none" strike="noStrike" kern="1200" cap="none" spc="0" normalizeH="0" baseline="0" noProof="0">
                <a:ln>
                  <a:noFill/>
                </a:ln>
                <a:solidFill>
                  <a:srgbClr val="FFDE59"/>
                </a:solidFill>
                <a:effectLst/>
                <a:uLnTx/>
                <a:uFillTx/>
                <a:latin typeface="Agrandir Narrow"/>
                <a:ea typeface="+mn-ea"/>
                <a:cs typeface="+mn-cs"/>
              </a:rPr>
              <a:t>Supuestos</a:t>
            </a:r>
          </a:p>
        </p:txBody>
      </p:sp>
      <p:sp>
        <p:nvSpPr>
          <p:cNvPr id="3" name="TextBox 3"/>
          <p:cNvSpPr txBox="1"/>
          <p:nvPr/>
        </p:nvSpPr>
        <p:spPr>
          <a:xfrm>
            <a:off x="1583353" y="3480357"/>
            <a:ext cx="15121294" cy="4760214"/>
          </a:xfrm>
          <a:prstGeom prst="rect">
            <a:avLst/>
          </a:prstGeom>
        </p:spPr>
        <p:txBody>
          <a:bodyPr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499" b="0" i="0" u="none" strike="noStrike" kern="1200" cap="none" spc="0" normalizeH="0" baseline="0" noProof="0" dirty="0" err="1">
                <a:ln>
                  <a:noFill/>
                </a:ln>
                <a:solidFill>
                  <a:srgbClr val="FFFFFF"/>
                </a:solidFill>
                <a:effectLst/>
                <a:uLnTx/>
                <a:uFillTx/>
                <a:latin typeface="Open Sans"/>
                <a:ea typeface="+mn-ea"/>
                <a:cs typeface="+mn-cs"/>
              </a:rPr>
              <a:t>Ruido</a:t>
            </a:r>
            <a:r>
              <a:rPr kumimoji="0" lang="en-US" sz="3499" b="0" i="0" u="none" strike="noStrike" kern="1200" cap="none" spc="0" normalizeH="0" baseline="0" noProof="0" dirty="0">
                <a:ln>
                  <a:noFill/>
                </a:ln>
                <a:solidFill>
                  <a:srgbClr val="FFFFFF"/>
                </a:solidFill>
                <a:effectLst/>
                <a:uLnTx/>
                <a:uFillTx/>
                <a:latin typeface="Open Sans"/>
                <a:ea typeface="+mn-ea"/>
                <a:cs typeface="+mn-cs"/>
              </a:rPr>
              <a:t> con media cero (</a:t>
            </a:r>
            <a:r>
              <a:rPr kumimoji="0" lang="en-US" sz="3499" b="0" i="0" u="none" strike="noStrike" kern="1200" cap="none" spc="0" normalizeH="0" baseline="0" noProof="0" dirty="0" err="1">
                <a:ln>
                  <a:noFill/>
                </a:ln>
                <a:solidFill>
                  <a:srgbClr val="FFFFFF"/>
                </a:solidFill>
                <a:effectLst/>
                <a:uLnTx/>
                <a:uFillTx/>
                <a:latin typeface="Open Sans Italics"/>
                <a:ea typeface="+mn-ea"/>
                <a:cs typeface="+mn-cs"/>
              </a:rPr>
              <a:t>aleatorio</a:t>
            </a:r>
            <a:r>
              <a:rPr kumimoji="0" lang="en-US" sz="3499" b="0" i="0" u="none" strike="noStrike" kern="1200" cap="none" spc="0" normalizeH="0" baseline="0" noProof="0" dirty="0">
                <a:ln>
                  <a:noFill/>
                </a:ln>
                <a:solidFill>
                  <a:srgbClr val="FFFFFF"/>
                </a:solidFill>
                <a:effectLst/>
                <a:uLnTx/>
                <a:uFillTx/>
                <a:latin typeface="Open Sans"/>
                <a:ea typeface="+mn-ea"/>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499" b="0" i="0" u="none" strike="noStrike" kern="1200" cap="none" spc="0" normalizeH="0" baseline="0" noProof="0" dirty="0" err="1">
                <a:ln>
                  <a:noFill/>
                </a:ln>
                <a:solidFill>
                  <a:srgbClr val="FFFFFF"/>
                </a:solidFill>
                <a:effectLst/>
                <a:uLnTx/>
                <a:uFillTx/>
                <a:latin typeface="Open Sans"/>
                <a:ea typeface="+mn-ea"/>
                <a:cs typeface="+mn-cs"/>
              </a:rPr>
              <a:t>Ruido</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descorrelacionado</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Italics"/>
                <a:ea typeface="+mn-ea"/>
                <a:cs typeface="+mn-cs"/>
              </a:rPr>
              <a:t>aleatorio</a:t>
            </a:r>
            <a:r>
              <a:rPr kumimoji="0" lang="en-US" sz="3499" b="0" i="0" u="none" strike="noStrike" kern="1200" cap="none" spc="0" normalizeH="0" baseline="0" noProof="0" dirty="0">
                <a:ln>
                  <a:noFill/>
                </a:ln>
                <a:solidFill>
                  <a:srgbClr val="FFFFFF"/>
                </a:solidFill>
                <a:effectLst/>
                <a:uLnTx/>
                <a:uFillTx/>
                <a:latin typeface="Open Sans"/>
                <a:ea typeface="+mn-ea"/>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499" b="0" i="0" u="none" strike="noStrike" kern="1200" cap="none" spc="0" normalizeH="0" baseline="0" noProof="0" dirty="0" err="1">
                <a:ln>
                  <a:noFill/>
                </a:ln>
                <a:solidFill>
                  <a:srgbClr val="FFFFFF"/>
                </a:solidFill>
                <a:effectLst/>
                <a:uLnTx/>
                <a:uFillTx/>
                <a:latin typeface="Open Sans"/>
                <a:ea typeface="+mn-ea"/>
                <a:cs typeface="+mn-cs"/>
              </a:rPr>
              <a:t>Ruido</a:t>
            </a:r>
            <a:r>
              <a:rPr kumimoji="0" lang="en-US" sz="3499" b="0" i="0" u="none" strike="noStrike" kern="1200" cap="none" spc="0" normalizeH="0" baseline="0" noProof="0" dirty="0">
                <a:ln>
                  <a:noFill/>
                </a:ln>
                <a:solidFill>
                  <a:srgbClr val="FFFFFF"/>
                </a:solidFill>
                <a:effectLst/>
                <a:uLnTx/>
                <a:uFillTx/>
                <a:latin typeface="Open Sans"/>
                <a:ea typeface="+mn-ea"/>
                <a:cs typeface="+mn-cs"/>
              </a:rPr>
              <a:t> con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distribución</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Gaussiana</a:t>
            </a:r>
            <a:endParaRPr kumimoji="0" lang="en-US" sz="3499" b="0" i="0" u="none" strike="noStrike" kern="1200" cap="none" spc="0" normalizeH="0" baseline="0" noProof="0" dirty="0">
              <a:ln>
                <a:noFill/>
              </a:ln>
              <a:solidFill>
                <a:srgbClr val="FFFFFF"/>
              </a:solidFill>
              <a:effectLst/>
              <a:uLnTx/>
              <a:uFillTx/>
              <a:latin typeface="Open Sans"/>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499" b="0" i="0" u="none" strike="noStrike" kern="1200" cap="none" spc="0" normalizeH="0" baseline="0" noProof="0" dirty="0" err="1">
                <a:ln>
                  <a:noFill/>
                </a:ln>
                <a:solidFill>
                  <a:srgbClr val="FFFFFF"/>
                </a:solidFill>
                <a:effectLst/>
                <a:uLnTx/>
                <a:uFillTx/>
                <a:latin typeface="Open Sans"/>
                <a:ea typeface="+mn-ea"/>
                <a:cs typeface="+mn-cs"/>
              </a:rPr>
              <a:t>Potencial</a:t>
            </a:r>
            <a:r>
              <a:rPr kumimoji="0" lang="en-US" sz="3499" b="0" i="0" u="none" strike="noStrike" kern="1200" cap="none" spc="0" normalizeH="0" baseline="0" noProof="0" dirty="0">
                <a:ln>
                  <a:noFill/>
                </a:ln>
                <a:solidFill>
                  <a:srgbClr val="FFFFFF"/>
                </a:solidFill>
                <a:effectLst/>
                <a:uLnTx/>
                <a:uFillTx/>
                <a:latin typeface="Open Sans"/>
                <a:ea typeface="+mn-ea"/>
                <a:cs typeface="+mn-cs"/>
              </a:rPr>
              <a:t> con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morfología</a:t>
            </a:r>
            <a:r>
              <a:rPr kumimoji="0" lang="en-US" sz="3499" b="0" i="0" u="none" strike="noStrike" kern="1200" cap="none" spc="0" normalizeH="0" baseline="0" noProof="0" dirty="0">
                <a:ln>
                  <a:noFill/>
                </a:ln>
                <a:solidFill>
                  <a:srgbClr val="FFFFFF"/>
                </a:solidFill>
                <a:effectLst/>
                <a:uLnTx/>
                <a:uFillTx/>
                <a:latin typeface="Open Sans"/>
                <a:ea typeface="+mn-ea"/>
                <a:cs typeface="+mn-cs"/>
              </a:rPr>
              <a:t> y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amplitud</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fija</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en</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cada</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realización</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Italics"/>
                <a:ea typeface="+mn-ea"/>
                <a:cs typeface="+mn-cs"/>
              </a:rPr>
              <a:t>determinista</a:t>
            </a:r>
            <a:r>
              <a:rPr kumimoji="0" lang="en-US" sz="3499" b="0" i="0" u="none" strike="noStrike" kern="1200" cap="none" spc="0" normalizeH="0" baseline="0" noProof="0" dirty="0">
                <a:ln>
                  <a:noFill/>
                </a:ln>
                <a:solidFill>
                  <a:srgbClr val="FFFFFF"/>
                </a:solidFill>
                <a:effectLst/>
                <a:uLnTx/>
                <a:uFillTx/>
                <a:latin typeface="Open Sans"/>
                <a:ea typeface="+mn-ea"/>
                <a:cs typeface="+mn-cs"/>
              </a:rPr>
              <a: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499" b="0" i="0" u="none" strike="noStrike" kern="1200" cap="none" spc="0" normalizeH="0" baseline="0" noProof="0" dirty="0">
                <a:ln>
                  <a:noFill/>
                </a:ln>
                <a:solidFill>
                  <a:srgbClr val="FFFFFF"/>
                </a:solidFill>
                <a:effectLst/>
                <a:uLnTx/>
                <a:uFillTx/>
                <a:latin typeface="Open Sans"/>
                <a:ea typeface="+mn-ea"/>
                <a:cs typeface="+mn-cs"/>
              </a:rPr>
              <a:t>El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ruido</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es</a:t>
            </a:r>
            <a:r>
              <a:rPr kumimoji="0" lang="en-US" sz="3499" b="0" i="0" u="none" strike="noStrike" kern="1200" cap="none" spc="0" normalizeH="0" baseline="0" noProof="0" dirty="0">
                <a:ln>
                  <a:noFill/>
                </a:ln>
                <a:solidFill>
                  <a:srgbClr val="FFFFFF"/>
                </a:solidFill>
                <a:effectLst/>
                <a:uLnTx/>
                <a:uFillTx/>
                <a:latin typeface="Open Sans"/>
                <a:ea typeface="+mn-ea"/>
                <a:cs typeface="+mn-cs"/>
              </a:rPr>
              <a:t>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aditivo</a:t>
            </a:r>
            <a:r>
              <a:rPr kumimoji="0" lang="en-US" sz="3499" b="0" i="0" u="none" strike="noStrike" kern="1200" cap="none" spc="0" normalizeH="0" baseline="0" noProof="0" dirty="0">
                <a:ln>
                  <a:noFill/>
                </a:ln>
                <a:solidFill>
                  <a:srgbClr val="FFFFFF"/>
                </a:solidFill>
                <a:effectLst/>
                <a:uLnTx/>
                <a:uFillTx/>
                <a:latin typeface="Open Sans"/>
                <a:ea typeface="+mn-ea"/>
                <a:cs typeface="+mn-cs"/>
              </a:rPr>
              <a:t> (se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suma</a:t>
            </a:r>
            <a:r>
              <a:rPr kumimoji="0" lang="en-US" sz="3499" b="0" i="0" u="none" strike="noStrike" kern="1200" cap="none" spc="0" normalizeH="0" baseline="0" noProof="0" dirty="0">
                <a:ln>
                  <a:noFill/>
                </a:ln>
                <a:solidFill>
                  <a:srgbClr val="FFFFFF"/>
                </a:solidFill>
                <a:effectLst/>
                <a:uLnTx/>
                <a:uFillTx/>
                <a:latin typeface="Open Sans"/>
                <a:ea typeface="+mn-ea"/>
                <a:cs typeface="+mn-cs"/>
              </a:rPr>
              <a:t> a la </a:t>
            </a:r>
            <a:r>
              <a:rPr kumimoji="0" lang="en-US" sz="3499" b="0" i="0" u="none" strike="noStrike" kern="1200" cap="none" spc="0" normalizeH="0" baseline="0" noProof="0" dirty="0" err="1">
                <a:ln>
                  <a:noFill/>
                </a:ln>
                <a:solidFill>
                  <a:srgbClr val="FFFFFF"/>
                </a:solidFill>
                <a:effectLst/>
                <a:uLnTx/>
                <a:uFillTx/>
                <a:latin typeface="Open Sans"/>
                <a:ea typeface="+mn-ea"/>
                <a:cs typeface="+mn-cs"/>
              </a:rPr>
              <a:t>señal</a:t>
            </a:r>
            <a:r>
              <a:rPr kumimoji="0" lang="en-US" sz="3499" b="0" i="0" u="none" strike="noStrike" kern="1200" cap="none" spc="0" normalizeH="0" baseline="0" noProof="0" dirty="0">
                <a:ln>
                  <a:noFill/>
                </a:ln>
                <a:solidFill>
                  <a:srgbClr val="FFFFFF"/>
                </a:solidFill>
                <a:effectLst/>
                <a:uLnTx/>
                <a:uFillTx/>
                <a:latin typeface="Open Sans"/>
                <a:ea typeface="+mn-ea"/>
                <a:cs typeface="+mn-cs"/>
              </a:rPr>
              <a:t> del PE)</a:t>
            </a:r>
          </a:p>
        </p:txBody>
      </p:sp>
    </p:spTree>
    <p:extLst>
      <p:ext uri="{BB962C8B-B14F-4D97-AF65-F5344CB8AC3E}">
        <p14:creationId xmlns:p14="http://schemas.microsoft.com/office/powerpoint/2010/main" val="1347478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417113" y="2862799"/>
            <a:ext cx="3345578" cy="6395501"/>
          </a:xfrm>
          <a:custGeom>
            <a:avLst/>
            <a:gdLst/>
            <a:ahLst/>
            <a:cxnLst/>
            <a:rect l="l" t="t" r="r" b="b"/>
            <a:pathLst>
              <a:path w="3345578" h="6395501">
                <a:moveTo>
                  <a:pt x="0" y="0"/>
                </a:moveTo>
                <a:lnTo>
                  <a:pt x="3345579" y="0"/>
                </a:lnTo>
                <a:lnTo>
                  <a:pt x="3345579" y="6395501"/>
                </a:lnTo>
                <a:lnTo>
                  <a:pt x="0" y="6395501"/>
                </a:lnTo>
                <a:lnTo>
                  <a:pt x="0" y="0"/>
                </a:lnTo>
                <a:close/>
              </a:path>
            </a:pathLst>
          </a:custGeom>
          <a:blipFill>
            <a:blip r:embed="rId3"/>
            <a:stretch>
              <a:fillRect/>
            </a:stretch>
          </a:blipFill>
        </p:spPr>
      </p:sp>
      <p:sp>
        <p:nvSpPr>
          <p:cNvPr id="3" name="Freeform 3"/>
          <p:cNvSpPr/>
          <p:nvPr/>
        </p:nvSpPr>
        <p:spPr>
          <a:xfrm>
            <a:off x="7395247" y="3400790"/>
            <a:ext cx="6392503" cy="1004445"/>
          </a:xfrm>
          <a:custGeom>
            <a:avLst/>
            <a:gdLst/>
            <a:ahLst/>
            <a:cxnLst/>
            <a:rect l="l" t="t" r="r" b="b"/>
            <a:pathLst>
              <a:path w="6392503" h="1004445">
                <a:moveTo>
                  <a:pt x="0" y="0"/>
                </a:moveTo>
                <a:lnTo>
                  <a:pt x="6392503" y="0"/>
                </a:lnTo>
                <a:lnTo>
                  <a:pt x="6392503" y="1004445"/>
                </a:lnTo>
                <a:lnTo>
                  <a:pt x="0" y="1004445"/>
                </a:lnTo>
                <a:lnTo>
                  <a:pt x="0" y="0"/>
                </a:lnTo>
                <a:close/>
              </a:path>
            </a:pathLst>
          </a:custGeom>
          <a:blipFill>
            <a:blip r:embed="rId4"/>
            <a:stretch>
              <a:fillRect l="-7518" r="-74456" b="-708251"/>
            </a:stretch>
          </a:blipFill>
        </p:spPr>
      </p:sp>
      <p:sp>
        <p:nvSpPr>
          <p:cNvPr id="4" name="Freeform 4"/>
          <p:cNvSpPr/>
          <p:nvPr/>
        </p:nvSpPr>
        <p:spPr>
          <a:xfrm>
            <a:off x="9614680" y="3297842"/>
            <a:ext cx="1700411" cy="1107393"/>
          </a:xfrm>
          <a:custGeom>
            <a:avLst/>
            <a:gdLst/>
            <a:ahLst/>
            <a:cxnLst/>
            <a:rect l="l" t="t" r="r" b="b"/>
            <a:pathLst>
              <a:path w="1700411" h="1107393">
                <a:moveTo>
                  <a:pt x="0" y="0"/>
                </a:moveTo>
                <a:lnTo>
                  <a:pt x="1700411" y="0"/>
                </a:lnTo>
                <a:lnTo>
                  <a:pt x="1700411" y="1107393"/>
                </a:lnTo>
                <a:lnTo>
                  <a:pt x="0" y="110739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
        <p:nvSpPr>
          <p:cNvPr id="6" name="TextBox 6"/>
          <p:cNvSpPr txBox="1"/>
          <p:nvPr/>
        </p:nvSpPr>
        <p:spPr>
          <a:xfrm>
            <a:off x="11897737" y="4563110"/>
            <a:ext cx="2500908" cy="58039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DE59"/>
                </a:solidFill>
                <a:effectLst/>
                <a:uLnTx/>
                <a:uFillTx/>
                <a:latin typeface="Open Sans Extra Bold"/>
                <a:ea typeface="+mn-ea"/>
                <a:cs typeface="+mn-cs"/>
              </a:rPr>
              <a:t>ALEATORIO</a:t>
            </a:r>
          </a:p>
        </p:txBody>
      </p:sp>
      <p:sp>
        <p:nvSpPr>
          <p:cNvPr id="7" name="TextBox 7"/>
          <p:cNvSpPr txBox="1"/>
          <p:nvPr/>
        </p:nvSpPr>
        <p:spPr>
          <a:xfrm>
            <a:off x="7620000" y="4563110"/>
            <a:ext cx="3921066" cy="615553"/>
          </a:xfrm>
          <a:prstGeom prst="rect">
            <a:avLst/>
          </a:prstGeom>
        </p:spPr>
        <p:txBody>
          <a:bodyPr wrap="square"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26BEC9"/>
                </a:solidFill>
                <a:effectLst/>
                <a:uLnTx/>
                <a:uFillTx/>
                <a:latin typeface="Open Sans Extra Bold"/>
                <a:ea typeface="+mn-ea"/>
                <a:cs typeface="+mn-cs"/>
              </a:rPr>
              <a:t>DETERMINÍSTICO</a:t>
            </a:r>
          </a:p>
        </p:txBody>
      </p:sp>
      <p:sp>
        <p:nvSpPr>
          <p:cNvPr id="8" name="Freeform 8"/>
          <p:cNvSpPr/>
          <p:nvPr/>
        </p:nvSpPr>
        <p:spPr>
          <a:xfrm flipH="1">
            <a:off x="11897737" y="3250408"/>
            <a:ext cx="1773247" cy="1154827"/>
          </a:xfrm>
          <a:custGeom>
            <a:avLst/>
            <a:gdLst/>
            <a:ahLst/>
            <a:cxnLst/>
            <a:rect l="l" t="t" r="r" b="b"/>
            <a:pathLst>
              <a:path w="1773247" h="1154827">
                <a:moveTo>
                  <a:pt x="1773247" y="0"/>
                </a:moveTo>
                <a:lnTo>
                  <a:pt x="0" y="0"/>
                </a:lnTo>
                <a:lnTo>
                  <a:pt x="0" y="1154827"/>
                </a:lnTo>
                <a:lnTo>
                  <a:pt x="1773247" y="1154827"/>
                </a:lnTo>
                <a:lnTo>
                  <a:pt x="1773247" y="0"/>
                </a:lnTo>
                <a:close/>
              </a:path>
            </a:pathLst>
          </a:custGeom>
          <a:blipFill>
            <a:blip r:embed="rId7">
              <a:extLst>
                <a:ext uri="{96DAC541-7B7A-43D3-8B79-37D633B846F1}">
                  <asvg:svgBlip xmlns="" xmlns:asvg="http://schemas.microsoft.com/office/drawing/2016/SVG/main" r:embed="rId8"/>
                </a:ext>
              </a:extLst>
            </a:blip>
            <a:stretch>
              <a:fillRect/>
            </a:stretch>
          </a:blipFill>
        </p:spPr>
      </p:sp>
    </p:spTree>
    <p:extLst>
      <p:ext uri="{BB962C8B-B14F-4D97-AF65-F5344CB8AC3E}">
        <p14:creationId xmlns:p14="http://schemas.microsoft.com/office/powerpoint/2010/main" val="421243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417113" y="2862799"/>
            <a:ext cx="3345578" cy="6395501"/>
          </a:xfrm>
          <a:custGeom>
            <a:avLst/>
            <a:gdLst/>
            <a:ahLst/>
            <a:cxnLst/>
            <a:rect l="l" t="t" r="r" b="b"/>
            <a:pathLst>
              <a:path w="3345578" h="6395501">
                <a:moveTo>
                  <a:pt x="0" y="0"/>
                </a:moveTo>
                <a:lnTo>
                  <a:pt x="3345579" y="0"/>
                </a:lnTo>
                <a:lnTo>
                  <a:pt x="3345579" y="6395501"/>
                </a:lnTo>
                <a:lnTo>
                  <a:pt x="0" y="6395501"/>
                </a:lnTo>
                <a:lnTo>
                  <a:pt x="0" y="0"/>
                </a:lnTo>
                <a:close/>
              </a:path>
            </a:pathLst>
          </a:custGeom>
          <a:blipFill>
            <a:blip r:embed="rId3"/>
            <a:stretch>
              <a:fillRect/>
            </a:stretch>
          </a:blipFill>
        </p:spPr>
      </p:sp>
      <p:sp>
        <p:nvSpPr>
          <p:cNvPr id="3" name="Freeform 3"/>
          <p:cNvSpPr/>
          <p:nvPr/>
        </p:nvSpPr>
        <p:spPr>
          <a:xfrm>
            <a:off x="7395247" y="3400790"/>
            <a:ext cx="6392503" cy="1004445"/>
          </a:xfrm>
          <a:custGeom>
            <a:avLst/>
            <a:gdLst/>
            <a:ahLst/>
            <a:cxnLst/>
            <a:rect l="l" t="t" r="r" b="b"/>
            <a:pathLst>
              <a:path w="6392503" h="1004445">
                <a:moveTo>
                  <a:pt x="0" y="0"/>
                </a:moveTo>
                <a:lnTo>
                  <a:pt x="6392503" y="0"/>
                </a:lnTo>
                <a:lnTo>
                  <a:pt x="6392503" y="1004445"/>
                </a:lnTo>
                <a:lnTo>
                  <a:pt x="0" y="1004445"/>
                </a:lnTo>
                <a:lnTo>
                  <a:pt x="0" y="0"/>
                </a:lnTo>
                <a:close/>
              </a:path>
            </a:pathLst>
          </a:custGeom>
          <a:blipFill>
            <a:blip r:embed="rId4"/>
            <a:stretch>
              <a:fillRect l="-7518" r="-74456" b="-708251"/>
            </a:stretch>
          </a:blipFill>
        </p:spPr>
      </p:sp>
      <p:sp>
        <p:nvSpPr>
          <p:cNvPr id="4" name="Freeform 4"/>
          <p:cNvSpPr/>
          <p:nvPr/>
        </p:nvSpPr>
        <p:spPr>
          <a:xfrm>
            <a:off x="6782937" y="6060549"/>
            <a:ext cx="8482637" cy="2510711"/>
          </a:xfrm>
          <a:custGeom>
            <a:avLst/>
            <a:gdLst/>
            <a:ahLst/>
            <a:cxnLst/>
            <a:rect l="l" t="t" r="r" b="b"/>
            <a:pathLst>
              <a:path w="8482637" h="2510711">
                <a:moveTo>
                  <a:pt x="0" y="0"/>
                </a:moveTo>
                <a:lnTo>
                  <a:pt x="8482637" y="0"/>
                </a:lnTo>
                <a:lnTo>
                  <a:pt x="8482637" y="2510711"/>
                </a:lnTo>
                <a:lnTo>
                  <a:pt x="0" y="2510711"/>
                </a:lnTo>
                <a:lnTo>
                  <a:pt x="0" y="0"/>
                </a:lnTo>
                <a:close/>
              </a:path>
            </a:pathLst>
          </a:custGeom>
          <a:blipFill>
            <a:blip r:embed="rId4"/>
            <a:stretch>
              <a:fillRect t="-142946" r="-3035"/>
            </a:stretch>
          </a:blipFill>
        </p:spPr>
      </p:sp>
      <p:sp>
        <p:nvSpPr>
          <p:cNvPr id="5" name="Freeform 5"/>
          <p:cNvSpPr/>
          <p:nvPr/>
        </p:nvSpPr>
        <p:spPr>
          <a:xfrm>
            <a:off x="9614680" y="3297842"/>
            <a:ext cx="1700411" cy="1107393"/>
          </a:xfrm>
          <a:custGeom>
            <a:avLst/>
            <a:gdLst/>
            <a:ahLst/>
            <a:cxnLst/>
            <a:rect l="l" t="t" r="r" b="b"/>
            <a:pathLst>
              <a:path w="1700411" h="1107393">
                <a:moveTo>
                  <a:pt x="0" y="0"/>
                </a:moveTo>
                <a:lnTo>
                  <a:pt x="1700411" y="0"/>
                </a:lnTo>
                <a:lnTo>
                  <a:pt x="1700411" y="1107393"/>
                </a:lnTo>
                <a:lnTo>
                  <a:pt x="0" y="110739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
        <p:nvSpPr>
          <p:cNvPr id="7" name="TextBox 7"/>
          <p:cNvSpPr txBox="1"/>
          <p:nvPr/>
        </p:nvSpPr>
        <p:spPr>
          <a:xfrm>
            <a:off x="11897737" y="4563110"/>
            <a:ext cx="2500908" cy="580390"/>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DE59"/>
                </a:solidFill>
                <a:effectLst/>
                <a:uLnTx/>
                <a:uFillTx/>
                <a:latin typeface="Open Sans Extra Bold"/>
                <a:ea typeface="+mn-ea"/>
                <a:cs typeface="+mn-cs"/>
              </a:rPr>
              <a:t>ALEATORIO</a:t>
            </a:r>
          </a:p>
        </p:txBody>
      </p:sp>
      <p:sp>
        <p:nvSpPr>
          <p:cNvPr id="9" name="Freeform 9"/>
          <p:cNvSpPr/>
          <p:nvPr/>
        </p:nvSpPr>
        <p:spPr>
          <a:xfrm flipH="1">
            <a:off x="11897737" y="3250408"/>
            <a:ext cx="1773247" cy="1154827"/>
          </a:xfrm>
          <a:custGeom>
            <a:avLst/>
            <a:gdLst/>
            <a:ahLst/>
            <a:cxnLst/>
            <a:rect l="l" t="t" r="r" b="b"/>
            <a:pathLst>
              <a:path w="1773247" h="1154827">
                <a:moveTo>
                  <a:pt x="1773247" y="0"/>
                </a:moveTo>
                <a:lnTo>
                  <a:pt x="0" y="0"/>
                </a:lnTo>
                <a:lnTo>
                  <a:pt x="0" y="1154827"/>
                </a:lnTo>
                <a:lnTo>
                  <a:pt x="1773247" y="1154827"/>
                </a:lnTo>
                <a:lnTo>
                  <a:pt x="1773247"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0" name="TextBox 7"/>
          <p:cNvSpPr txBox="1"/>
          <p:nvPr/>
        </p:nvSpPr>
        <p:spPr>
          <a:xfrm>
            <a:off x="7620000" y="4563110"/>
            <a:ext cx="3921066" cy="615553"/>
          </a:xfrm>
          <a:prstGeom prst="rect">
            <a:avLst/>
          </a:prstGeom>
        </p:spPr>
        <p:txBody>
          <a:bodyPr wrap="square"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26BEC9"/>
                </a:solidFill>
                <a:effectLst/>
                <a:uLnTx/>
                <a:uFillTx/>
                <a:latin typeface="Open Sans Extra Bold"/>
                <a:ea typeface="+mn-ea"/>
                <a:cs typeface="+mn-cs"/>
              </a:rPr>
              <a:t>DETERMINÍSTICO</a:t>
            </a:r>
          </a:p>
        </p:txBody>
      </p:sp>
    </p:spTree>
    <p:extLst>
      <p:ext uri="{BB962C8B-B14F-4D97-AF65-F5344CB8AC3E}">
        <p14:creationId xmlns:p14="http://schemas.microsoft.com/office/powerpoint/2010/main" val="245409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417113" y="2862799"/>
            <a:ext cx="3345578" cy="6395501"/>
          </a:xfrm>
          <a:custGeom>
            <a:avLst/>
            <a:gdLst/>
            <a:ahLst/>
            <a:cxnLst/>
            <a:rect l="l" t="t" r="r" b="b"/>
            <a:pathLst>
              <a:path w="3345578" h="6395501">
                <a:moveTo>
                  <a:pt x="0" y="0"/>
                </a:moveTo>
                <a:lnTo>
                  <a:pt x="3345579" y="0"/>
                </a:lnTo>
                <a:lnTo>
                  <a:pt x="3345579" y="6395501"/>
                </a:lnTo>
                <a:lnTo>
                  <a:pt x="0" y="6395501"/>
                </a:lnTo>
                <a:lnTo>
                  <a:pt x="0" y="0"/>
                </a:lnTo>
                <a:close/>
              </a:path>
            </a:pathLst>
          </a:custGeom>
          <a:blipFill>
            <a:blip r:embed="rId3"/>
            <a:stretch>
              <a:fillRect/>
            </a:stretch>
          </a:blipFill>
        </p:spPr>
      </p:sp>
      <p:sp>
        <p:nvSpPr>
          <p:cNvPr id="3" name="Freeform 3"/>
          <p:cNvSpPr/>
          <p:nvPr/>
        </p:nvSpPr>
        <p:spPr>
          <a:xfrm>
            <a:off x="7395247" y="5548235"/>
            <a:ext cx="6272896" cy="2698167"/>
          </a:xfrm>
          <a:custGeom>
            <a:avLst/>
            <a:gdLst/>
            <a:ahLst/>
            <a:cxnLst/>
            <a:rect l="l" t="t" r="r" b="b"/>
            <a:pathLst>
              <a:path w="6272896" h="2698167">
                <a:moveTo>
                  <a:pt x="0" y="0"/>
                </a:moveTo>
                <a:lnTo>
                  <a:pt x="6272896" y="0"/>
                </a:lnTo>
                <a:lnTo>
                  <a:pt x="6272896" y="2698167"/>
                </a:lnTo>
                <a:lnTo>
                  <a:pt x="0" y="2698167"/>
                </a:lnTo>
                <a:lnTo>
                  <a:pt x="0" y="0"/>
                </a:lnTo>
                <a:close/>
              </a:path>
            </a:pathLst>
          </a:custGeom>
          <a:blipFill>
            <a:blip r:embed="rId4"/>
            <a:stretch>
              <a:fillRect/>
            </a:stretch>
          </a:blipFill>
        </p:spPr>
      </p:sp>
      <p:sp>
        <p:nvSpPr>
          <p:cNvPr id="4" name="Freeform 4"/>
          <p:cNvSpPr/>
          <p:nvPr/>
        </p:nvSpPr>
        <p:spPr>
          <a:xfrm>
            <a:off x="7395247" y="3400790"/>
            <a:ext cx="6392503" cy="1004445"/>
          </a:xfrm>
          <a:custGeom>
            <a:avLst/>
            <a:gdLst/>
            <a:ahLst/>
            <a:cxnLst/>
            <a:rect l="l" t="t" r="r" b="b"/>
            <a:pathLst>
              <a:path w="6392503" h="1004445">
                <a:moveTo>
                  <a:pt x="0" y="0"/>
                </a:moveTo>
                <a:lnTo>
                  <a:pt x="6392503" y="0"/>
                </a:lnTo>
                <a:lnTo>
                  <a:pt x="6392503" y="1004445"/>
                </a:lnTo>
                <a:lnTo>
                  <a:pt x="0" y="1004445"/>
                </a:lnTo>
                <a:lnTo>
                  <a:pt x="0" y="0"/>
                </a:lnTo>
                <a:close/>
              </a:path>
            </a:pathLst>
          </a:custGeom>
          <a:blipFill>
            <a:blip r:embed="rId5"/>
            <a:stretch>
              <a:fillRect l="-7518" r="-74456" b="-708251"/>
            </a:stretch>
          </a:blipFill>
        </p:spPr>
      </p:sp>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Tree>
    <p:extLst>
      <p:ext uri="{BB962C8B-B14F-4D97-AF65-F5344CB8AC3E}">
        <p14:creationId xmlns:p14="http://schemas.microsoft.com/office/powerpoint/2010/main" val="3340062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899752" y="6404280"/>
            <a:ext cx="8488495" cy="1032385"/>
          </a:xfrm>
          <a:custGeom>
            <a:avLst/>
            <a:gdLst/>
            <a:ahLst/>
            <a:cxnLst/>
            <a:rect l="l" t="t" r="r" b="b"/>
            <a:pathLst>
              <a:path w="8488495" h="1032385">
                <a:moveTo>
                  <a:pt x="0" y="0"/>
                </a:moveTo>
                <a:lnTo>
                  <a:pt x="8488496" y="0"/>
                </a:lnTo>
                <a:lnTo>
                  <a:pt x="8488496" y="1032385"/>
                </a:lnTo>
                <a:lnTo>
                  <a:pt x="0" y="1032385"/>
                </a:lnTo>
                <a:lnTo>
                  <a:pt x="0" y="0"/>
                </a:lnTo>
                <a:close/>
              </a:path>
            </a:pathLst>
          </a:custGeom>
          <a:blipFill>
            <a:blip r:embed="rId3"/>
            <a:stretch>
              <a:fillRect/>
            </a:stretch>
          </a:blipFill>
        </p:spPr>
      </p:sp>
      <p:sp>
        <p:nvSpPr>
          <p:cNvPr id="3" name="Freeform 3"/>
          <p:cNvSpPr/>
          <p:nvPr/>
        </p:nvSpPr>
        <p:spPr>
          <a:xfrm rot="-2400346" flipH="1">
            <a:off x="11026360" y="7911789"/>
            <a:ext cx="1647580" cy="465441"/>
          </a:xfrm>
          <a:custGeom>
            <a:avLst/>
            <a:gdLst/>
            <a:ahLst/>
            <a:cxnLst/>
            <a:rect l="l" t="t" r="r" b="b"/>
            <a:pathLst>
              <a:path w="1647580" h="465441">
                <a:moveTo>
                  <a:pt x="1647580" y="0"/>
                </a:moveTo>
                <a:lnTo>
                  <a:pt x="0" y="0"/>
                </a:lnTo>
                <a:lnTo>
                  <a:pt x="0" y="465442"/>
                </a:lnTo>
                <a:lnTo>
                  <a:pt x="1647580" y="465442"/>
                </a:lnTo>
                <a:lnTo>
                  <a:pt x="164758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TextBox 4"/>
          <p:cNvSpPr txBox="1"/>
          <p:nvPr/>
        </p:nvSpPr>
        <p:spPr>
          <a:xfrm>
            <a:off x="9144000" y="8077835"/>
            <a:ext cx="1610023" cy="1180465"/>
          </a:xfrm>
          <a:prstGeom prst="rect">
            <a:avLst/>
          </a:prstGeom>
        </p:spPr>
        <p:txBody>
          <a:bodyPr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Extra Bold"/>
                <a:ea typeface="+mn-ea"/>
                <a:cs typeface="+mn-cs"/>
              </a:rPr>
              <a:t>1 si i = j</a:t>
            </a:r>
          </a:p>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Open Sans Extra Bold"/>
                <a:ea typeface="+mn-ea"/>
                <a:cs typeface="+mn-cs"/>
              </a:rPr>
              <a:t>0 si i !=j</a:t>
            </a:r>
          </a:p>
        </p:txBody>
      </p:sp>
      <p:sp>
        <p:nvSpPr>
          <p:cNvPr id="5" name="TextBox 5"/>
          <p:cNvSpPr txBox="1"/>
          <p:nvPr/>
        </p:nvSpPr>
        <p:spPr>
          <a:xfrm>
            <a:off x="1028700" y="962342"/>
            <a:ext cx="16230600" cy="23907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26BEC9"/>
                </a:solidFill>
                <a:effectLst/>
                <a:uLnTx/>
                <a:uFillTx/>
                <a:latin typeface="Agrandir Narrow Bold"/>
                <a:ea typeface="+mn-ea"/>
                <a:cs typeface="+mn-cs"/>
              </a:rPr>
              <a:t>ORDINARIO</a:t>
            </a:r>
          </a:p>
        </p:txBody>
      </p:sp>
      <p:sp>
        <p:nvSpPr>
          <p:cNvPr id="6" name="TextBox 6"/>
          <p:cNvSpPr txBox="1"/>
          <p:nvPr/>
        </p:nvSpPr>
        <p:spPr>
          <a:xfrm>
            <a:off x="3120991" y="4208344"/>
            <a:ext cx="12046019" cy="1274035"/>
          </a:xfrm>
          <a:prstGeom prst="rect">
            <a:avLst/>
          </a:prstGeom>
        </p:spPr>
        <p:txBody>
          <a:bodyPr lIns="0" tIns="0" rIns="0" bIns="0" rtlCol="0" anchor="t">
            <a:spAutoFit/>
          </a:bodyPr>
          <a:lstStyle/>
          <a:p>
            <a:pPr marL="0" marR="0" lvl="0" indent="0" algn="ctr" defTabSz="914400" rtl="0" eaLnBrk="1" fontAlgn="auto" latinLnBrk="0" hangingPunct="1">
              <a:lnSpc>
                <a:spcPts val="5122"/>
              </a:lnSpc>
              <a:spcBef>
                <a:spcPts val="0"/>
              </a:spcBef>
              <a:spcAft>
                <a:spcPts val="0"/>
              </a:spcAft>
              <a:buClrTx/>
              <a:buSzTx/>
              <a:buFontTx/>
              <a:buNone/>
              <a:tabLst/>
              <a:defRPr/>
            </a:pPr>
            <a:r>
              <a:rPr kumimoji="0" lang="en-US" sz="3659" b="0" i="0" u="none" strike="noStrike" kern="1200" cap="none" spc="0" normalizeH="0" baseline="0" noProof="0">
                <a:ln>
                  <a:noFill/>
                </a:ln>
                <a:solidFill>
                  <a:srgbClr val="FFFFFF"/>
                </a:solidFill>
                <a:effectLst/>
                <a:uLnTx/>
                <a:uFillTx/>
                <a:latin typeface="Open Sans"/>
                <a:ea typeface="+mn-ea"/>
                <a:cs typeface="+mn-cs"/>
              </a:rPr>
              <a:t>Como r (k) decae muy rápido a cero,</a:t>
            </a:r>
          </a:p>
          <a:p>
            <a:pPr marL="0" marR="0" lvl="0" indent="0" algn="ctr" defTabSz="914400" rtl="0" eaLnBrk="1" fontAlgn="auto" latinLnBrk="0" hangingPunct="1">
              <a:lnSpc>
                <a:spcPts val="5122"/>
              </a:lnSpc>
              <a:spcBef>
                <a:spcPts val="0"/>
              </a:spcBef>
              <a:spcAft>
                <a:spcPts val="0"/>
              </a:spcAft>
              <a:buClrTx/>
              <a:buSzTx/>
              <a:buFontTx/>
              <a:buNone/>
              <a:tabLst/>
              <a:defRPr/>
            </a:pPr>
            <a:r>
              <a:rPr kumimoji="0" lang="en-US" sz="3659" b="0" i="0" u="none" strike="noStrike" kern="1200" cap="none" spc="0" normalizeH="0" baseline="0" noProof="0">
                <a:ln>
                  <a:noFill/>
                </a:ln>
                <a:solidFill>
                  <a:srgbClr val="FFFFFF"/>
                </a:solidFill>
                <a:effectLst/>
                <a:uLnTx/>
                <a:uFillTx/>
                <a:latin typeface="Open Sans"/>
                <a:ea typeface="+mn-ea"/>
                <a:cs typeface="+mn-cs"/>
              </a:rPr>
              <a:t>asumo que v(n) esta completamente descorrelacionado</a:t>
            </a:r>
          </a:p>
        </p:txBody>
      </p:sp>
      <p:sp>
        <p:nvSpPr>
          <p:cNvPr id="7" name="TextBox 7"/>
          <p:cNvSpPr txBox="1"/>
          <p:nvPr/>
        </p:nvSpPr>
        <p:spPr>
          <a:xfrm>
            <a:off x="6586035" y="4529449"/>
            <a:ext cx="536577" cy="349250"/>
          </a:xfrm>
          <a:prstGeom prst="rect">
            <a:avLst/>
          </a:prstGeom>
        </p:spPr>
        <p:txBody>
          <a:bodyPr lIns="0" tIns="0" rIns="0" bIns="0" rtlCol="0" anchor="t">
            <a:spAutoFit/>
          </a:bodyPr>
          <a:lstStyle/>
          <a:p>
            <a:pPr marL="0" marR="0" lvl="0" indent="0" algn="ctr"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a:ea typeface="+mn-ea"/>
                <a:cs typeface="+mn-cs"/>
              </a:rPr>
              <a:t>v</a:t>
            </a:r>
          </a:p>
        </p:txBody>
      </p:sp>
    </p:spTree>
    <p:extLst>
      <p:ext uri="{BB962C8B-B14F-4D97-AF65-F5344CB8AC3E}">
        <p14:creationId xmlns:p14="http://schemas.microsoft.com/office/powerpoint/2010/main" val="150114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912174" y="5143500"/>
            <a:ext cx="12463651" cy="1731516"/>
          </a:xfrm>
          <a:custGeom>
            <a:avLst/>
            <a:gdLst/>
            <a:ahLst/>
            <a:cxnLst/>
            <a:rect l="l" t="t" r="r" b="b"/>
            <a:pathLst>
              <a:path w="12463651" h="1731516">
                <a:moveTo>
                  <a:pt x="0" y="0"/>
                </a:moveTo>
                <a:lnTo>
                  <a:pt x="12463652" y="0"/>
                </a:lnTo>
                <a:lnTo>
                  <a:pt x="12463652" y="1731516"/>
                </a:lnTo>
                <a:lnTo>
                  <a:pt x="0" y="1731516"/>
                </a:lnTo>
                <a:lnTo>
                  <a:pt x="0" y="0"/>
                </a:lnTo>
                <a:close/>
              </a:path>
            </a:pathLst>
          </a:custGeom>
          <a:blipFill>
            <a:blip r:embed="rId3"/>
            <a:stretch>
              <a:fillRect/>
            </a:stretch>
          </a:blipFill>
        </p:spPr>
      </p:sp>
      <p:sp>
        <p:nvSpPr>
          <p:cNvPr id="3" name="TextBox 3"/>
          <p:cNvSpPr txBox="1"/>
          <p:nvPr/>
        </p:nvSpPr>
        <p:spPr>
          <a:xfrm>
            <a:off x="1028700" y="962342"/>
            <a:ext cx="16230600" cy="23907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26BEC9"/>
                </a:solidFill>
                <a:effectLst/>
                <a:uLnTx/>
                <a:uFillTx/>
                <a:latin typeface="Agrandir Narrow Bold"/>
                <a:ea typeface="+mn-ea"/>
                <a:cs typeface="+mn-cs"/>
              </a:rPr>
              <a:t>ORDINARIO</a:t>
            </a:r>
          </a:p>
        </p:txBody>
      </p:sp>
    </p:spTree>
    <p:extLst>
      <p:ext uri="{BB962C8B-B14F-4D97-AF65-F5344CB8AC3E}">
        <p14:creationId xmlns:p14="http://schemas.microsoft.com/office/powerpoint/2010/main" val="290706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77557" y="2802575"/>
            <a:ext cx="7332886" cy="6133287"/>
          </a:xfrm>
          <a:custGeom>
            <a:avLst/>
            <a:gdLst/>
            <a:ahLst/>
            <a:cxnLst/>
            <a:rect l="l" t="t" r="r" b="b"/>
            <a:pathLst>
              <a:path w="7332886" h="6133287">
                <a:moveTo>
                  <a:pt x="0" y="0"/>
                </a:moveTo>
                <a:lnTo>
                  <a:pt x="7332886" y="0"/>
                </a:lnTo>
                <a:lnTo>
                  <a:pt x="7332886" y="6133286"/>
                </a:lnTo>
                <a:lnTo>
                  <a:pt x="0" y="6133286"/>
                </a:lnTo>
                <a:lnTo>
                  <a:pt x="0" y="0"/>
                </a:lnTo>
                <a:close/>
              </a:path>
            </a:pathLst>
          </a:custGeom>
          <a:blipFill>
            <a:blip r:embed="rId3"/>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Tree>
    <p:extLst>
      <p:ext uri="{BB962C8B-B14F-4D97-AF65-F5344CB8AC3E}">
        <p14:creationId xmlns:p14="http://schemas.microsoft.com/office/powerpoint/2010/main" val="255721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291545" y="3040287"/>
            <a:ext cx="9704910" cy="6218013"/>
          </a:xfrm>
          <a:custGeom>
            <a:avLst/>
            <a:gdLst/>
            <a:ahLst/>
            <a:cxnLst/>
            <a:rect l="l" t="t" r="r" b="b"/>
            <a:pathLst>
              <a:path w="9704910" h="6218013">
                <a:moveTo>
                  <a:pt x="0" y="0"/>
                </a:moveTo>
                <a:lnTo>
                  <a:pt x="9704910" y="0"/>
                </a:lnTo>
                <a:lnTo>
                  <a:pt x="9704910" y="6218013"/>
                </a:lnTo>
                <a:lnTo>
                  <a:pt x="0" y="6218013"/>
                </a:lnTo>
                <a:lnTo>
                  <a:pt x="0" y="0"/>
                </a:lnTo>
                <a:close/>
              </a:path>
            </a:pathLst>
          </a:custGeom>
          <a:blipFill>
            <a:blip r:embed="rId3"/>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Tree>
    <p:extLst>
      <p:ext uri="{BB962C8B-B14F-4D97-AF65-F5344CB8AC3E}">
        <p14:creationId xmlns:p14="http://schemas.microsoft.com/office/powerpoint/2010/main" val="94501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3979" y="3832115"/>
            <a:ext cx="3631311" cy="4114800"/>
          </a:xfrm>
          <a:custGeom>
            <a:avLst/>
            <a:gdLst/>
            <a:ahLst/>
            <a:cxnLst/>
            <a:rect l="l" t="t" r="r" b="b"/>
            <a:pathLst>
              <a:path w="3631311" h="4114800">
                <a:moveTo>
                  <a:pt x="0" y="0"/>
                </a:moveTo>
                <a:lnTo>
                  <a:pt x="3631311" y="0"/>
                </a:lnTo>
                <a:lnTo>
                  <a:pt x="3631311"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ELECTROENCEFALOGRAMA</a:t>
            </a:r>
          </a:p>
        </p:txBody>
      </p:sp>
      <p:sp>
        <p:nvSpPr>
          <p:cNvPr id="4" name="TextBox 4"/>
          <p:cNvSpPr txBox="1"/>
          <p:nvPr/>
        </p:nvSpPr>
        <p:spPr>
          <a:xfrm>
            <a:off x="7077776" y="4006852"/>
            <a:ext cx="8801695" cy="421322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AMPLITUD:  5-100 µV</a:t>
            </a: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FRECUENCIA DE INTERÉS: 0.5-100Hz</a:t>
            </a:r>
          </a:p>
          <a:p>
            <a:pPr marL="0" marR="0" lvl="0" indent="0" algn="ctr" defTabSz="914400" rtl="0" eaLnBrk="1" fontAlgn="auto" latinLnBrk="0" hangingPunct="1">
              <a:lnSpc>
                <a:spcPts val="56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Open Sans Light Bold"/>
              <a:ea typeface="+mn-ea"/>
              <a:cs typeface="+mn-cs"/>
            </a:endParaRP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Sistema 10-20</a:t>
            </a:r>
          </a:p>
          <a:p>
            <a:pPr marL="0" marR="0" lvl="0" indent="0" algn="ctr" defTabSz="914400" rtl="0" eaLnBrk="1" fontAlgn="auto" latinLnBrk="0" hangingPunct="1">
              <a:lnSpc>
                <a:spcPts val="56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Open Sans Light Bold"/>
              <a:ea typeface="+mn-ea"/>
              <a:cs typeface="+mn-cs"/>
            </a:endParaRP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3131"/>
                </a:solidFill>
                <a:effectLst/>
                <a:uLnTx/>
                <a:uFillTx/>
                <a:latin typeface="Open Sans Light Bold Italics"/>
                <a:ea typeface="+mn-ea"/>
                <a:cs typeface="+mn-cs"/>
              </a:rPr>
              <a:t>Ruido y  Artefactos</a:t>
            </a:r>
          </a:p>
        </p:txBody>
      </p:sp>
    </p:spTree>
    <p:extLst>
      <p:ext uri="{BB962C8B-B14F-4D97-AF65-F5344CB8AC3E}">
        <p14:creationId xmlns:p14="http://schemas.microsoft.com/office/powerpoint/2010/main" val="4125502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89355" y="5891906"/>
            <a:ext cx="10109290" cy="3366394"/>
          </a:xfrm>
          <a:custGeom>
            <a:avLst/>
            <a:gdLst/>
            <a:ahLst/>
            <a:cxnLst/>
            <a:rect l="l" t="t" r="r" b="b"/>
            <a:pathLst>
              <a:path w="10109290" h="3366394">
                <a:moveTo>
                  <a:pt x="0" y="0"/>
                </a:moveTo>
                <a:lnTo>
                  <a:pt x="10109290" y="0"/>
                </a:lnTo>
                <a:lnTo>
                  <a:pt x="10109290" y="3366394"/>
                </a:lnTo>
                <a:lnTo>
                  <a:pt x="0" y="3366394"/>
                </a:lnTo>
                <a:lnTo>
                  <a:pt x="0" y="0"/>
                </a:lnTo>
                <a:close/>
              </a:path>
            </a:pathLst>
          </a:custGeom>
          <a:blipFill>
            <a:blip r:embed="rId3"/>
            <a:stretch>
              <a:fillRect/>
            </a:stretch>
          </a:blipFill>
        </p:spPr>
      </p:sp>
      <p:pic>
        <p:nvPicPr>
          <p:cNvPr id="3" name="Picture 3"/>
          <p:cNvPicPr>
            <a:picLocks noChangeAspect="1"/>
          </p:cNvPicPr>
          <p:nvPr/>
        </p:nvPicPr>
        <p:blipFill>
          <a:blip r:embed="rId4"/>
          <a:srcRect/>
          <a:stretch>
            <a:fillRect/>
          </a:stretch>
        </p:blipFill>
        <p:spPr>
          <a:xfrm>
            <a:off x="13896567" y="6248400"/>
            <a:ext cx="2673322" cy="2673322"/>
          </a:xfrm>
          <a:prstGeom prst="rect">
            <a:avLst/>
          </a:prstGeom>
        </p:spPr>
      </p:pic>
      <p:sp>
        <p:nvSpPr>
          <p:cNvPr id="4" name="TextBox 4"/>
          <p:cNvSpPr txBox="1"/>
          <p:nvPr/>
        </p:nvSpPr>
        <p:spPr>
          <a:xfrm>
            <a:off x="1028700" y="962342"/>
            <a:ext cx="16230600" cy="23907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26BEC9"/>
                </a:solidFill>
                <a:effectLst/>
                <a:uLnTx/>
                <a:uFillTx/>
                <a:latin typeface="Agrandir Narrow Bold"/>
                <a:ea typeface="+mn-ea"/>
                <a:cs typeface="+mn-cs"/>
              </a:rPr>
              <a:t>EXPONENCIAL</a:t>
            </a:r>
          </a:p>
        </p:txBody>
      </p:sp>
      <p:sp>
        <p:nvSpPr>
          <p:cNvPr id="5" name="TextBox 5"/>
          <p:cNvSpPr txBox="1"/>
          <p:nvPr/>
        </p:nvSpPr>
        <p:spPr>
          <a:xfrm>
            <a:off x="840730" y="4381500"/>
            <a:ext cx="16507718" cy="76200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a:ln>
                  <a:noFill/>
                </a:ln>
                <a:solidFill>
                  <a:srgbClr val="FFFFFF"/>
                </a:solidFill>
                <a:effectLst/>
                <a:uLnTx/>
                <a:uFillTx/>
                <a:latin typeface="Open Sans"/>
                <a:ea typeface="+mn-ea"/>
                <a:cs typeface="+mn-cs"/>
              </a:rPr>
              <a:t>Se plantea el promedio en el ensamble de </a:t>
            </a:r>
            <a:r>
              <a:rPr kumimoji="0" lang="en-US" sz="4500" b="0" i="0" u="none" strike="noStrike" kern="1200" cap="none" spc="0" normalizeH="0" baseline="0" noProof="0">
                <a:ln>
                  <a:noFill/>
                </a:ln>
                <a:solidFill>
                  <a:srgbClr val="00C4CC"/>
                </a:solidFill>
                <a:effectLst/>
                <a:uLnTx/>
                <a:uFillTx/>
                <a:latin typeface="Open Sans Bold"/>
                <a:ea typeface="+mn-ea"/>
                <a:cs typeface="+mn-cs"/>
              </a:rPr>
              <a:t>manera recursiva</a:t>
            </a:r>
            <a:r>
              <a:rPr kumimoji="0" lang="en-US" sz="4500" b="0" i="0" u="none" strike="noStrike" kern="1200" cap="none" spc="0" normalizeH="0" baseline="0" noProof="0">
                <a:ln>
                  <a:noFill/>
                </a:ln>
                <a:solidFill>
                  <a:srgbClr val="FFFFFF"/>
                </a:solidFill>
                <a:effectLst/>
                <a:uLnTx/>
                <a:uFillTx/>
                <a:latin typeface="Open Sans"/>
                <a:ea typeface="+mn-ea"/>
                <a:cs typeface="+mn-cs"/>
              </a:rPr>
              <a:t>:</a:t>
            </a:r>
          </a:p>
        </p:txBody>
      </p:sp>
      <p:sp>
        <p:nvSpPr>
          <p:cNvPr id="6" name="TextBox 6"/>
          <p:cNvSpPr txBox="1"/>
          <p:nvPr/>
        </p:nvSpPr>
        <p:spPr>
          <a:xfrm>
            <a:off x="13156133" y="7210411"/>
            <a:ext cx="4154190" cy="701675"/>
          </a:xfrm>
          <a:prstGeom prst="rect">
            <a:avLst/>
          </a:prstGeom>
        </p:spPr>
        <p:txBody>
          <a:bodyPr lIns="0" tIns="0" rIns="0" bIns="0" rtlCol="0" anchor="t">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DE59"/>
                </a:solidFill>
                <a:effectLst/>
                <a:uLnTx/>
                <a:uFillTx/>
                <a:latin typeface="Open Sans Bold"/>
                <a:ea typeface="+mn-ea"/>
                <a:cs typeface="+mn-cs"/>
              </a:rPr>
              <a:t>PERMITE REALIZAR EL PROMEDIO</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DE59"/>
                </a:solidFill>
                <a:effectLst/>
                <a:uLnTx/>
                <a:uFillTx/>
                <a:latin typeface="Open Sans Bold"/>
                <a:ea typeface="+mn-ea"/>
                <a:cs typeface="+mn-cs"/>
              </a:rPr>
              <a:t>DE MANERA ONLINE</a:t>
            </a:r>
          </a:p>
        </p:txBody>
      </p:sp>
    </p:spTree>
    <p:extLst>
      <p:ext uri="{BB962C8B-B14F-4D97-AF65-F5344CB8AC3E}">
        <p14:creationId xmlns:p14="http://schemas.microsoft.com/office/powerpoint/2010/main" val="3899651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5214792" y="2845443"/>
            <a:ext cx="7858417" cy="6269982"/>
            <a:chOff x="0" y="0"/>
            <a:chExt cx="3066825" cy="2446922"/>
          </a:xfrm>
        </p:grpSpPr>
        <p:sp>
          <p:nvSpPr>
            <p:cNvPr id="3" name="Freeform 3"/>
            <p:cNvSpPr/>
            <p:nvPr/>
          </p:nvSpPr>
          <p:spPr>
            <a:xfrm>
              <a:off x="0" y="0"/>
              <a:ext cx="3066825" cy="2446922"/>
            </a:xfrm>
            <a:custGeom>
              <a:avLst/>
              <a:gdLst/>
              <a:ahLst/>
              <a:cxnLst/>
              <a:rect l="l" t="t" r="r" b="b"/>
              <a:pathLst>
                <a:path w="3066825" h="2446922">
                  <a:moveTo>
                    <a:pt x="24629" y="0"/>
                  </a:moveTo>
                  <a:lnTo>
                    <a:pt x="3042195" y="0"/>
                  </a:lnTo>
                  <a:cubicBezTo>
                    <a:pt x="3048727" y="0"/>
                    <a:pt x="3054992" y="2595"/>
                    <a:pt x="3059611" y="7214"/>
                  </a:cubicBezTo>
                  <a:cubicBezTo>
                    <a:pt x="3064230" y="11833"/>
                    <a:pt x="3066825" y="18097"/>
                    <a:pt x="3066825" y="24629"/>
                  </a:cubicBezTo>
                  <a:lnTo>
                    <a:pt x="3066825" y="2422293"/>
                  </a:lnTo>
                  <a:cubicBezTo>
                    <a:pt x="3066825" y="2428825"/>
                    <a:pt x="3064230" y="2435090"/>
                    <a:pt x="3059611" y="2439708"/>
                  </a:cubicBezTo>
                  <a:cubicBezTo>
                    <a:pt x="3054992" y="2444327"/>
                    <a:pt x="3048727" y="2446922"/>
                    <a:pt x="3042195" y="2446922"/>
                  </a:cubicBezTo>
                  <a:lnTo>
                    <a:pt x="24629" y="2446922"/>
                  </a:lnTo>
                  <a:cubicBezTo>
                    <a:pt x="11027" y="2446922"/>
                    <a:pt x="0" y="2435895"/>
                    <a:pt x="0" y="2422293"/>
                  </a:cubicBezTo>
                  <a:lnTo>
                    <a:pt x="0" y="24629"/>
                  </a:lnTo>
                  <a:cubicBezTo>
                    <a:pt x="0" y="11027"/>
                    <a:pt x="11027" y="0"/>
                    <a:pt x="24629" y="0"/>
                  </a:cubicBezTo>
                  <a:close/>
                </a:path>
              </a:pathLst>
            </a:custGeom>
            <a:solidFill>
              <a:srgbClr val="FFFFFF"/>
            </a:solidFill>
          </p:spPr>
        </p:sp>
        <p:sp>
          <p:nvSpPr>
            <p:cNvPr id="4" name="TextBox 4"/>
            <p:cNvSpPr txBox="1"/>
            <p:nvPr/>
          </p:nvSpPr>
          <p:spPr>
            <a:xfrm>
              <a:off x="0" y="-266700"/>
              <a:ext cx="3066825" cy="2713622"/>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985666" y="2879010"/>
            <a:ext cx="8316667" cy="6202848"/>
          </a:xfrm>
          <a:custGeom>
            <a:avLst/>
            <a:gdLst/>
            <a:ahLst/>
            <a:cxnLst/>
            <a:rect l="l" t="t" r="r" b="b"/>
            <a:pathLst>
              <a:path w="8316667" h="6202848">
                <a:moveTo>
                  <a:pt x="0" y="0"/>
                </a:moveTo>
                <a:lnTo>
                  <a:pt x="8316668" y="0"/>
                </a:lnTo>
                <a:lnTo>
                  <a:pt x="8316668" y="6202848"/>
                </a:lnTo>
                <a:lnTo>
                  <a:pt x="0" y="6202848"/>
                </a:lnTo>
                <a:lnTo>
                  <a:pt x="0" y="0"/>
                </a:lnTo>
                <a:close/>
              </a:path>
            </a:pathLst>
          </a:custGeom>
          <a:blipFill>
            <a:blip r:embed="rId3"/>
            <a:stretch>
              <a:fillRect/>
            </a:stretch>
          </a:blipFill>
        </p:spPr>
      </p:sp>
      <p:sp>
        <p:nvSpPr>
          <p:cNvPr id="6" name="TextBox 6"/>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HOMOGÉNEO</a:t>
            </a:r>
          </a:p>
        </p:txBody>
      </p:sp>
    </p:spTree>
    <p:extLst>
      <p:ext uri="{BB962C8B-B14F-4D97-AF65-F5344CB8AC3E}">
        <p14:creationId xmlns:p14="http://schemas.microsoft.com/office/powerpoint/2010/main" val="2882196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EN RESUMEN HASTA ACÁ ...</a:t>
            </a:r>
          </a:p>
        </p:txBody>
      </p:sp>
      <p:sp>
        <p:nvSpPr>
          <p:cNvPr id="3" name="TextBox 3"/>
          <p:cNvSpPr txBox="1"/>
          <p:nvPr/>
        </p:nvSpPr>
        <p:spPr>
          <a:xfrm>
            <a:off x="1613551" y="2655570"/>
            <a:ext cx="15060898" cy="6688455"/>
          </a:xfrm>
          <a:prstGeom prst="rect">
            <a:avLst/>
          </a:prstGeom>
        </p:spPr>
        <p:txBody>
          <a:bodyPr lIns="0" tIns="0" rIns="0" bIns="0" rtlCol="0" anchor="t">
            <a:spAutoFit/>
          </a:bodyPr>
          <a:lstStyle/>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Los PEs miden integridad de las vías sensoriales, y se caracterizan por tener latencias características por modalidad, baja SNR y baja variabilidad intersujeto. </a:t>
            </a:r>
          </a:p>
          <a:p>
            <a:pPr marL="0" marR="0" lvl="0" indent="0" algn="ctr" defTabSz="914400" rtl="0" eaLnBrk="1" fontAlgn="auto" latinLnBrk="0" hangingPunct="1">
              <a:lnSpc>
                <a:spcPts val="33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pen Sans Extra Bold"/>
              <a:ea typeface="+mn-ea"/>
              <a:cs typeface="+mn-cs"/>
            </a:endParaRPr>
          </a:p>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Dada su baja SNR, la forma de desenmascarar los PEs del EEG de fondo es mediante la promediación a través de un ensamble de muchas respuestas al mismo estímulo (realizaciones). </a:t>
            </a:r>
          </a:p>
          <a:p>
            <a:pPr marL="0" marR="0" lvl="0" indent="0" algn="ctr" defTabSz="914400" rtl="0" eaLnBrk="1" fontAlgn="auto" latinLnBrk="0" hangingPunct="1">
              <a:lnSpc>
                <a:spcPts val="33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pen Sans Extra Bold"/>
              <a:ea typeface="+mn-ea"/>
              <a:cs typeface="+mn-cs"/>
            </a:endParaRPr>
          </a:p>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En el supuesto homogéneo, se asume que cada realización consta de un componente determinístico (el PE) y un componente de ruido blanco que interfiere aditivamente en la realización. Además, la amplitud de los PEs es constante en cada realización así como la varianza de ruido.</a:t>
            </a:r>
          </a:p>
          <a:p>
            <a:pPr marL="0" marR="0" lvl="0" indent="0" algn="ctr" defTabSz="914400" rtl="0" eaLnBrk="1" fontAlgn="auto" latinLnBrk="0" hangingPunct="1">
              <a:lnSpc>
                <a:spcPts val="33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pen Sans Extra Bold"/>
              <a:ea typeface="+mn-ea"/>
              <a:cs typeface="+mn-cs"/>
            </a:endParaRPr>
          </a:p>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El ruido del promedio se reduce inversamente con la cantidad de realizaciones que se promedian.</a:t>
            </a:r>
          </a:p>
          <a:p>
            <a:pPr marL="0" marR="0" lvl="0" indent="0" algn="ctr" defTabSz="914400" rtl="0" eaLnBrk="1" fontAlgn="auto" latinLnBrk="0" hangingPunct="1">
              <a:lnSpc>
                <a:spcPts val="33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pen Sans Extra Bold"/>
              <a:ea typeface="+mn-ea"/>
              <a:cs typeface="+mn-cs"/>
            </a:endParaRPr>
          </a:p>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El promedio ordinario se puede reexpresar de manera adaptativa, en el promedio exponencial.</a:t>
            </a:r>
          </a:p>
          <a:p>
            <a:pPr marL="0" marR="0" lvl="0" indent="0" algn="ctr" defTabSz="914400" rtl="0" eaLnBrk="1" fontAlgn="auto" latinLnBrk="0" hangingPunct="1">
              <a:lnSpc>
                <a:spcPts val="33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pen Sans Extra Bold"/>
              <a:ea typeface="+mn-ea"/>
              <a:cs typeface="+mn-cs"/>
            </a:endParaRPr>
          </a:p>
          <a:p>
            <a:pPr marL="0" marR="0" lvl="0" indent="0" algn="ctr" defTabSz="914400" rtl="0" eaLnBrk="1" fontAlgn="auto" latinLnBrk="0" hangingPunct="1">
              <a:lnSpc>
                <a:spcPts val="33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Extra Bold"/>
                <a:ea typeface="+mn-ea"/>
                <a:cs typeface="+mn-cs"/>
              </a:rPr>
              <a:t>El promedio ordinario promedia a través del ensamble. El promedio exponencial es una adaptación del ordinario para poder implementarlo de manera iterativa o recurrente y poder aplicarlo en forma online.</a:t>
            </a:r>
          </a:p>
        </p:txBody>
      </p:sp>
    </p:spTree>
    <p:extLst>
      <p:ext uri="{BB962C8B-B14F-4D97-AF65-F5344CB8AC3E}">
        <p14:creationId xmlns:p14="http://schemas.microsoft.com/office/powerpoint/2010/main" val="137528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85378" y="3162300"/>
            <a:ext cx="16117243" cy="3743325"/>
          </a:xfrm>
          <a:prstGeom prst="rect">
            <a:avLst/>
          </a:prstGeom>
        </p:spPr>
        <p:txBody>
          <a:bodyPr wrap="square"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Agrandir Narrow Bold"/>
                <a:ea typeface="+mn-ea"/>
                <a:cs typeface="+mn-cs"/>
              </a:rPr>
              <a:t>Caso</a:t>
            </a:r>
            <a:r>
              <a:rPr kumimoji="0" lang="en-US" sz="4800" b="0" i="0" u="none" strike="noStrike" kern="1200" cap="none" spc="0" normalizeH="0" baseline="0" noProof="0" dirty="0">
                <a:ln>
                  <a:noFill/>
                </a:ln>
                <a:solidFill>
                  <a:srgbClr val="FFFFFF"/>
                </a:solidFill>
                <a:effectLst/>
                <a:uLnTx/>
                <a:uFillTx/>
                <a:latin typeface="Agrandir Narrow Bold"/>
                <a:ea typeface="+mn-ea"/>
                <a:cs typeface="+mn-cs"/>
              </a:rPr>
              <a:t> 1: </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La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amplitud</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de la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señal</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cambia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en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realización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Agrandir Narrow Bold"/>
                <a:ea typeface="+mn-ea"/>
                <a:cs typeface="+mn-cs"/>
              </a:rPr>
              <a:t>Caso</a:t>
            </a:r>
            <a:r>
              <a:rPr kumimoji="0" lang="en-US" sz="4800" b="0" i="0" u="none" strike="noStrike" kern="1200" cap="none" spc="0" normalizeH="0" baseline="0" noProof="0" dirty="0">
                <a:ln>
                  <a:noFill/>
                </a:ln>
                <a:solidFill>
                  <a:srgbClr val="FFFFFF"/>
                </a:solidFill>
                <a:effectLst/>
                <a:uLnTx/>
                <a:uFillTx/>
                <a:latin typeface="Agrandir Narrow Bold"/>
                <a:ea typeface="+mn-ea"/>
                <a:cs typeface="+mn-cs"/>
              </a:rPr>
              <a:t> 2: </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Las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varianzas</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del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ruido</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en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realización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cambian</a:t>
            </a: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p:txBody>
      </p:sp>
      <p:sp>
        <p:nvSpPr>
          <p:cNvPr id="3" name="Freeform 3"/>
          <p:cNvSpPr/>
          <p:nvPr/>
        </p:nvSpPr>
        <p:spPr>
          <a:xfrm>
            <a:off x="5958276" y="4415134"/>
            <a:ext cx="6371449" cy="863685"/>
          </a:xfrm>
          <a:custGeom>
            <a:avLst/>
            <a:gdLst/>
            <a:ahLst/>
            <a:cxnLst/>
            <a:rect l="l" t="t" r="r" b="b"/>
            <a:pathLst>
              <a:path w="6371449" h="863685">
                <a:moveTo>
                  <a:pt x="0" y="0"/>
                </a:moveTo>
                <a:lnTo>
                  <a:pt x="6371448" y="0"/>
                </a:lnTo>
                <a:lnTo>
                  <a:pt x="6371448" y="863685"/>
                </a:lnTo>
                <a:lnTo>
                  <a:pt x="0" y="863685"/>
                </a:lnTo>
                <a:lnTo>
                  <a:pt x="0" y="0"/>
                </a:lnTo>
                <a:close/>
              </a:path>
            </a:pathLst>
          </a:custGeom>
          <a:blipFill>
            <a:blip r:embed="rId3"/>
            <a:stretch>
              <a:fillRect/>
            </a:stretch>
          </a:blipFill>
        </p:spPr>
      </p:sp>
      <p:sp>
        <p:nvSpPr>
          <p:cNvPr id="4" name="Freeform 4"/>
          <p:cNvSpPr/>
          <p:nvPr/>
        </p:nvSpPr>
        <p:spPr>
          <a:xfrm>
            <a:off x="6842812" y="7353300"/>
            <a:ext cx="4602374" cy="1958457"/>
          </a:xfrm>
          <a:custGeom>
            <a:avLst/>
            <a:gdLst/>
            <a:ahLst/>
            <a:cxnLst/>
            <a:rect l="l" t="t" r="r" b="b"/>
            <a:pathLst>
              <a:path w="4602374" h="1958457">
                <a:moveTo>
                  <a:pt x="0" y="0"/>
                </a:moveTo>
                <a:lnTo>
                  <a:pt x="4602374" y="0"/>
                </a:lnTo>
                <a:lnTo>
                  <a:pt x="4602374" y="1958457"/>
                </a:lnTo>
                <a:lnTo>
                  <a:pt x="0" y="1958457"/>
                </a:lnTo>
                <a:lnTo>
                  <a:pt x="0" y="0"/>
                </a:lnTo>
                <a:close/>
              </a:path>
            </a:pathLst>
          </a:custGeom>
          <a:blipFill>
            <a:blip r:embed="rId4"/>
            <a:stretch>
              <a:fillRect/>
            </a:stretch>
          </a:blipFill>
        </p:spPr>
      </p:sp>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Tree>
    <p:extLst>
      <p:ext uri="{BB962C8B-B14F-4D97-AF65-F5344CB8AC3E}">
        <p14:creationId xmlns:p14="http://schemas.microsoft.com/office/powerpoint/2010/main" val="25250128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867654" y="3979893"/>
            <a:ext cx="4438392" cy="1812864"/>
          </a:xfrm>
          <a:custGeom>
            <a:avLst/>
            <a:gdLst/>
            <a:ahLst/>
            <a:cxnLst/>
            <a:rect l="l" t="t" r="r" b="b"/>
            <a:pathLst>
              <a:path w="4438392" h="1812864">
                <a:moveTo>
                  <a:pt x="0" y="0"/>
                </a:moveTo>
                <a:lnTo>
                  <a:pt x="4438392" y="0"/>
                </a:lnTo>
                <a:lnTo>
                  <a:pt x="4438392" y="1812864"/>
                </a:lnTo>
                <a:lnTo>
                  <a:pt x="0" y="1812864"/>
                </a:lnTo>
                <a:lnTo>
                  <a:pt x="0" y="0"/>
                </a:lnTo>
                <a:close/>
              </a:path>
            </a:pathLst>
          </a:custGeom>
          <a:blipFill>
            <a:blip r:embed="rId3"/>
            <a:stretch>
              <a:fillRect/>
            </a:stretch>
          </a:blipFill>
        </p:spPr>
      </p:sp>
      <p:sp>
        <p:nvSpPr>
          <p:cNvPr id="3" name="Freeform 3"/>
          <p:cNvSpPr/>
          <p:nvPr/>
        </p:nvSpPr>
        <p:spPr>
          <a:xfrm>
            <a:off x="9312105" y="6329080"/>
            <a:ext cx="1835148" cy="1589897"/>
          </a:xfrm>
          <a:custGeom>
            <a:avLst/>
            <a:gdLst/>
            <a:ahLst/>
            <a:cxnLst/>
            <a:rect l="l" t="t" r="r" b="b"/>
            <a:pathLst>
              <a:path w="1835148" h="1589897">
                <a:moveTo>
                  <a:pt x="0" y="0"/>
                </a:moveTo>
                <a:lnTo>
                  <a:pt x="1835147" y="0"/>
                </a:lnTo>
                <a:lnTo>
                  <a:pt x="1835147" y="1589898"/>
                </a:lnTo>
                <a:lnTo>
                  <a:pt x="0" y="1589898"/>
                </a:lnTo>
                <a:lnTo>
                  <a:pt x="0" y="0"/>
                </a:lnTo>
                <a:close/>
              </a:path>
            </a:pathLst>
          </a:custGeom>
          <a:blipFill>
            <a:blip r:embed="rId4"/>
            <a:stretch>
              <a:fillRect/>
            </a:stretch>
          </a:blipFill>
        </p:spPr>
      </p:sp>
      <p:grpSp>
        <p:nvGrpSpPr>
          <p:cNvPr id="4" name="Group 4"/>
          <p:cNvGrpSpPr/>
          <p:nvPr/>
        </p:nvGrpSpPr>
        <p:grpSpPr>
          <a:xfrm>
            <a:off x="6328119" y="3884765"/>
            <a:ext cx="5138457" cy="2003120"/>
            <a:chOff x="0" y="0"/>
            <a:chExt cx="1353338" cy="527571"/>
          </a:xfrm>
        </p:grpSpPr>
        <p:sp>
          <p:nvSpPr>
            <p:cNvPr id="5" name="Freeform 5"/>
            <p:cNvSpPr/>
            <p:nvPr/>
          </p:nvSpPr>
          <p:spPr>
            <a:xfrm>
              <a:off x="0" y="0"/>
              <a:ext cx="1353338" cy="527571"/>
            </a:xfrm>
            <a:custGeom>
              <a:avLst/>
              <a:gdLst/>
              <a:ahLst/>
              <a:cxnLst/>
              <a:rect l="l" t="t" r="r" b="b"/>
              <a:pathLst>
                <a:path w="1353338" h="527571">
                  <a:moveTo>
                    <a:pt x="76840" y="0"/>
                  </a:moveTo>
                  <a:lnTo>
                    <a:pt x="1276499" y="0"/>
                  </a:lnTo>
                  <a:cubicBezTo>
                    <a:pt x="1296878" y="0"/>
                    <a:pt x="1316422" y="8096"/>
                    <a:pt x="1330833" y="22506"/>
                  </a:cubicBezTo>
                  <a:cubicBezTo>
                    <a:pt x="1345243" y="36916"/>
                    <a:pt x="1353338" y="56461"/>
                    <a:pt x="1353338" y="76840"/>
                  </a:cubicBezTo>
                  <a:lnTo>
                    <a:pt x="1353338" y="450731"/>
                  </a:lnTo>
                  <a:cubicBezTo>
                    <a:pt x="1353338" y="471110"/>
                    <a:pt x="1345243" y="490655"/>
                    <a:pt x="1330833" y="505065"/>
                  </a:cubicBezTo>
                  <a:cubicBezTo>
                    <a:pt x="1316422" y="519475"/>
                    <a:pt x="1296878" y="527571"/>
                    <a:pt x="1276499" y="527571"/>
                  </a:cubicBezTo>
                  <a:lnTo>
                    <a:pt x="76840" y="527571"/>
                  </a:lnTo>
                  <a:cubicBezTo>
                    <a:pt x="56461" y="527571"/>
                    <a:pt x="36916" y="519475"/>
                    <a:pt x="22506" y="505065"/>
                  </a:cubicBezTo>
                  <a:cubicBezTo>
                    <a:pt x="8096" y="490655"/>
                    <a:pt x="0" y="471110"/>
                    <a:pt x="0" y="450731"/>
                  </a:cubicBezTo>
                  <a:lnTo>
                    <a:pt x="0" y="76840"/>
                  </a:lnTo>
                  <a:cubicBezTo>
                    <a:pt x="0" y="56461"/>
                    <a:pt x="8096" y="36916"/>
                    <a:pt x="22506" y="22506"/>
                  </a:cubicBezTo>
                  <a:cubicBezTo>
                    <a:pt x="36916" y="8096"/>
                    <a:pt x="56461" y="0"/>
                    <a:pt x="76840" y="0"/>
                  </a:cubicBezTo>
                  <a:close/>
                </a:path>
              </a:pathLst>
            </a:custGeom>
            <a:solidFill>
              <a:srgbClr val="00C4CC">
                <a:alpha val="40000"/>
              </a:srgbClr>
            </a:solidFill>
          </p:spPr>
        </p:sp>
        <p:sp>
          <p:nvSpPr>
            <p:cNvPr id="6" name="TextBox 6"/>
            <p:cNvSpPr txBox="1"/>
            <p:nvPr/>
          </p:nvSpPr>
          <p:spPr>
            <a:xfrm>
              <a:off x="0" y="-266700"/>
              <a:ext cx="1353338" cy="794271"/>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Freeform 7"/>
          <p:cNvSpPr/>
          <p:nvPr/>
        </p:nvSpPr>
        <p:spPr>
          <a:xfrm>
            <a:off x="5536217" y="8365488"/>
            <a:ext cx="6722260" cy="741037"/>
          </a:xfrm>
          <a:custGeom>
            <a:avLst/>
            <a:gdLst/>
            <a:ahLst/>
            <a:cxnLst/>
            <a:rect l="l" t="t" r="r" b="b"/>
            <a:pathLst>
              <a:path w="6722260" h="741037">
                <a:moveTo>
                  <a:pt x="0" y="0"/>
                </a:moveTo>
                <a:lnTo>
                  <a:pt x="6722260" y="0"/>
                </a:lnTo>
                <a:lnTo>
                  <a:pt x="6722260" y="741037"/>
                </a:lnTo>
                <a:lnTo>
                  <a:pt x="0" y="741037"/>
                </a:lnTo>
                <a:lnTo>
                  <a:pt x="0" y="0"/>
                </a:lnTo>
                <a:close/>
              </a:path>
            </a:pathLst>
          </a:custGeom>
          <a:blipFill>
            <a:blip r:embed="rId5"/>
            <a:stretch>
              <a:fillRect l="-36319" t="-266014" r="-40383" b="-5868"/>
            </a:stretch>
          </a:blipFill>
        </p:spPr>
      </p:sp>
      <p:grpSp>
        <p:nvGrpSpPr>
          <p:cNvPr id="8" name="Group 8"/>
          <p:cNvGrpSpPr/>
          <p:nvPr/>
        </p:nvGrpSpPr>
        <p:grpSpPr>
          <a:xfrm>
            <a:off x="7794672" y="6329080"/>
            <a:ext cx="1102676" cy="1712558"/>
            <a:chOff x="0" y="0"/>
            <a:chExt cx="635746" cy="987372"/>
          </a:xfrm>
        </p:grpSpPr>
        <p:sp>
          <p:nvSpPr>
            <p:cNvPr id="9" name="Freeform 9"/>
            <p:cNvSpPr/>
            <p:nvPr/>
          </p:nvSpPr>
          <p:spPr>
            <a:xfrm>
              <a:off x="0" y="0"/>
              <a:ext cx="635746" cy="987372"/>
            </a:xfrm>
            <a:custGeom>
              <a:avLst/>
              <a:gdLst/>
              <a:ahLst/>
              <a:cxnLst/>
              <a:rect l="l" t="t" r="r" b="b"/>
              <a:pathLst>
                <a:path w="635746" h="987372">
                  <a:moveTo>
                    <a:pt x="317873" y="987372"/>
                  </a:moveTo>
                  <a:lnTo>
                    <a:pt x="0" y="580972"/>
                  </a:lnTo>
                  <a:lnTo>
                    <a:pt x="203200" y="580972"/>
                  </a:lnTo>
                  <a:lnTo>
                    <a:pt x="203200" y="0"/>
                  </a:lnTo>
                  <a:lnTo>
                    <a:pt x="432546" y="0"/>
                  </a:lnTo>
                  <a:lnTo>
                    <a:pt x="432546" y="580972"/>
                  </a:lnTo>
                  <a:lnTo>
                    <a:pt x="635746" y="580972"/>
                  </a:lnTo>
                  <a:lnTo>
                    <a:pt x="317873" y="987372"/>
                  </a:lnTo>
                  <a:close/>
                </a:path>
              </a:pathLst>
            </a:custGeom>
            <a:solidFill>
              <a:srgbClr val="FFDE59"/>
            </a:solidFill>
          </p:spPr>
        </p:sp>
        <p:sp>
          <p:nvSpPr>
            <p:cNvPr id="10" name="TextBox 10"/>
            <p:cNvSpPr txBox="1"/>
            <p:nvPr/>
          </p:nvSpPr>
          <p:spPr>
            <a:xfrm>
              <a:off x="203200" y="-266700"/>
              <a:ext cx="229346" cy="1152472"/>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Box 11"/>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12" name="TextBox 12"/>
          <p:cNvSpPr txBox="1"/>
          <p:nvPr/>
        </p:nvSpPr>
        <p:spPr>
          <a:xfrm>
            <a:off x="5898312" y="2439505"/>
            <a:ext cx="5998071"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WEIGHTED AVERAGE</a:t>
            </a:r>
          </a:p>
        </p:txBody>
      </p:sp>
    </p:spTree>
    <p:extLst>
      <p:ext uri="{BB962C8B-B14F-4D97-AF65-F5344CB8AC3E}">
        <p14:creationId xmlns:p14="http://schemas.microsoft.com/office/powerpoint/2010/main" val="14096365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3" name="TextBox 3"/>
          <p:cNvSpPr txBox="1"/>
          <p:nvPr/>
        </p:nvSpPr>
        <p:spPr>
          <a:xfrm>
            <a:off x="5898312" y="2439505"/>
            <a:ext cx="5998071"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WEIGHTED AVERAGE</a:t>
            </a:r>
          </a:p>
        </p:txBody>
      </p:sp>
      <p:sp>
        <p:nvSpPr>
          <p:cNvPr id="4" name="TextBox 4"/>
          <p:cNvSpPr txBox="1"/>
          <p:nvPr/>
        </p:nvSpPr>
        <p:spPr>
          <a:xfrm>
            <a:off x="457725" y="3938404"/>
            <a:ext cx="16879243" cy="3743325"/>
          </a:xfrm>
          <a:prstGeom prst="rect">
            <a:avLst/>
          </a:prstGeom>
        </p:spPr>
        <p:txBody>
          <a:bodyPr wrap="square"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Agrandir Narrow Bold"/>
                <a:ea typeface="+mn-ea"/>
                <a:cs typeface="+mn-cs"/>
              </a:rPr>
              <a:t>Caso</a:t>
            </a:r>
            <a:r>
              <a:rPr kumimoji="0" lang="en-US" sz="4800" b="0" i="0" u="none" strike="noStrike" kern="1200" cap="none" spc="0" normalizeH="0" baseline="0" noProof="0" dirty="0">
                <a:ln>
                  <a:noFill/>
                </a:ln>
                <a:solidFill>
                  <a:srgbClr val="FFFFFF"/>
                </a:solidFill>
                <a:effectLst/>
                <a:uLnTx/>
                <a:uFillTx/>
                <a:latin typeface="Agrandir Narrow Bold"/>
                <a:ea typeface="+mn-ea"/>
                <a:cs typeface="+mn-cs"/>
              </a:rPr>
              <a:t> 1: </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La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amplitud</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de la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señal</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cambia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en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realización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Agrandir Narrow Bold"/>
                <a:ea typeface="+mn-ea"/>
                <a:cs typeface="+mn-cs"/>
              </a:rPr>
              <a:t>Caso</a:t>
            </a:r>
            <a:r>
              <a:rPr kumimoji="0" lang="en-US" sz="4800" b="0" i="0" u="none" strike="noStrike" kern="1200" cap="none" spc="0" normalizeH="0" baseline="0" noProof="0" dirty="0">
                <a:ln>
                  <a:noFill/>
                </a:ln>
                <a:solidFill>
                  <a:srgbClr val="FFFFFF"/>
                </a:solidFill>
                <a:effectLst/>
                <a:uLnTx/>
                <a:uFillTx/>
                <a:latin typeface="Agrandir Narrow Bold"/>
                <a:ea typeface="+mn-ea"/>
                <a:cs typeface="+mn-cs"/>
              </a:rPr>
              <a:t> 2: </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Las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varianzas</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del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ruido</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en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realización</a:t>
            </a:r>
            <a:r>
              <a:rPr kumimoji="0" lang="en-US" sz="48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4800" b="0" i="0" u="none" strike="noStrike" kern="1200" cap="none" spc="0" normalizeH="0" baseline="0" noProof="0" dirty="0" err="1">
                <a:ln>
                  <a:noFill/>
                </a:ln>
                <a:solidFill>
                  <a:srgbClr val="FFFFFF"/>
                </a:solidFill>
                <a:effectLst/>
                <a:uLnTx/>
                <a:uFillTx/>
                <a:latin typeface="Agrandir Narrow"/>
                <a:ea typeface="+mn-ea"/>
                <a:cs typeface="+mn-cs"/>
              </a:rPr>
              <a:t>cambian</a:t>
            </a:r>
            <a:endParaRPr kumimoji="0" lang="en-US" sz="4800" b="0" i="0" u="none" strike="noStrike" kern="1200" cap="none" spc="0" normalizeH="0" baseline="0" noProof="0" dirty="0">
              <a:ln>
                <a:noFill/>
              </a:ln>
              <a:solidFill>
                <a:srgbClr val="FFFFFF"/>
              </a:solidFill>
              <a:effectLst/>
              <a:uLnTx/>
              <a:uFillTx/>
              <a:latin typeface="Agrandir Narrow"/>
              <a:ea typeface="+mn-ea"/>
              <a:cs typeface="+mn-cs"/>
            </a:endParaRPr>
          </a:p>
        </p:txBody>
      </p:sp>
      <p:sp>
        <p:nvSpPr>
          <p:cNvPr id="5" name="TextBox 5"/>
          <p:cNvSpPr txBox="1"/>
          <p:nvPr/>
        </p:nvSpPr>
        <p:spPr>
          <a:xfrm>
            <a:off x="2175198" y="7770659"/>
            <a:ext cx="13937604" cy="923330"/>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la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con mas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y las que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menos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a:t>
            </a:r>
          </a:p>
        </p:txBody>
      </p:sp>
      <p:sp>
        <p:nvSpPr>
          <p:cNvPr id="6" name="TextBox 6"/>
          <p:cNvSpPr txBox="1"/>
          <p:nvPr/>
        </p:nvSpPr>
        <p:spPr>
          <a:xfrm>
            <a:off x="1928545" y="4887615"/>
            <a:ext cx="14950698" cy="1384995"/>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mayor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de PE,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y a las que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las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srgbClr val="00C4CC"/>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srgbClr val="00C4CC"/>
                </a:solidFill>
                <a:effectLst/>
                <a:uLnTx/>
                <a:uFillTx/>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680153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8" name="TextBox 4"/>
          <p:cNvSpPr txBox="1"/>
          <p:nvPr/>
        </p:nvSpPr>
        <p:spPr>
          <a:xfrm>
            <a:off x="457725" y="3938404"/>
            <a:ext cx="16879243" cy="3743325"/>
          </a:xfrm>
          <a:prstGeom prst="rect">
            <a:avLst/>
          </a:prstGeom>
        </p:spPr>
        <p:txBody>
          <a:bodyPr wrap="square"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Bold"/>
                <a:ea typeface="+mn-ea"/>
                <a:cs typeface="+mn-cs"/>
              </a:rPr>
              <a:t>Caso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Bold"/>
                <a:ea typeface="+mn-ea"/>
                <a:cs typeface="+mn-cs"/>
              </a:rPr>
              <a:t> 1: </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La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amplitud</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de la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señal</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cambia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en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cada</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realización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Bold"/>
                <a:ea typeface="+mn-ea"/>
                <a:cs typeface="+mn-cs"/>
              </a:rPr>
              <a:t>Caso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Bold"/>
                <a:ea typeface="+mn-ea"/>
                <a:cs typeface="+mn-cs"/>
              </a:rPr>
              <a:t> 2: </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Las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varianzas</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del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ruido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en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cada</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realización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cambian</a:t>
            </a: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p:txBody>
      </p:sp>
      <p:sp>
        <p:nvSpPr>
          <p:cNvPr id="9" name="TextBox 5"/>
          <p:cNvSpPr txBox="1"/>
          <p:nvPr/>
        </p:nvSpPr>
        <p:spPr>
          <a:xfrm>
            <a:off x="2175198" y="7770659"/>
            <a:ext cx="13937604" cy="923330"/>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la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mas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y las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a:t>
            </a:r>
          </a:p>
        </p:txBody>
      </p:sp>
      <p:sp>
        <p:nvSpPr>
          <p:cNvPr id="10" name="TextBox 6"/>
          <p:cNvSpPr txBox="1"/>
          <p:nvPr/>
        </p:nvSpPr>
        <p:spPr>
          <a:xfrm>
            <a:off x="1928545" y="4887615"/>
            <a:ext cx="14950698" cy="1384995"/>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mayor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PE,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y a las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a:t>
            </a:r>
          </a:p>
        </p:txBody>
      </p:sp>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3" name="TextBox 3"/>
          <p:cNvSpPr txBox="1"/>
          <p:nvPr/>
        </p:nvSpPr>
        <p:spPr>
          <a:xfrm>
            <a:off x="5898312" y="2439505"/>
            <a:ext cx="5998071"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WEIGHTED AVERAGE</a:t>
            </a:r>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5418939" y="3751415"/>
            <a:ext cx="6956817" cy="5217613"/>
          </a:xfrm>
          <a:prstGeom prst="rect">
            <a:avLst/>
          </a:prstGeom>
        </p:spPr>
      </p:pic>
    </p:spTree>
    <p:extLst>
      <p:ext uri="{BB962C8B-B14F-4D97-AF65-F5344CB8AC3E}">
        <p14:creationId xmlns:p14="http://schemas.microsoft.com/office/powerpoint/2010/main" val="89991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8" name="TextBox 4"/>
          <p:cNvSpPr txBox="1"/>
          <p:nvPr/>
        </p:nvSpPr>
        <p:spPr>
          <a:xfrm>
            <a:off x="457725" y="3938404"/>
            <a:ext cx="16879243" cy="3743325"/>
          </a:xfrm>
          <a:prstGeom prst="rect">
            <a:avLst/>
          </a:prstGeom>
        </p:spPr>
        <p:txBody>
          <a:bodyPr wrap="square" lIns="0" tIns="0" rIns="0" bIns="0" rtlCol="0" anchor="t">
            <a:spAutoFit/>
          </a:bodyPr>
          <a:lstStyle/>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Bold"/>
                <a:ea typeface="+mn-ea"/>
                <a:cs typeface="+mn-cs"/>
              </a:rPr>
              <a:t>Caso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Bold"/>
                <a:ea typeface="+mn-ea"/>
                <a:cs typeface="+mn-cs"/>
              </a:rPr>
              <a:t> 1: </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La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amplitud</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de la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señal</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cambia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en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cada</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realización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a:p>
            <a:pPr marL="0" marR="0" lvl="0" indent="0" algn="ctr" defTabSz="914400" rtl="0" eaLnBrk="1" fontAlgn="auto" latinLnBrk="0" hangingPunct="1">
              <a:lnSpc>
                <a:spcPts val="5760"/>
              </a:lnSpc>
              <a:spcBef>
                <a:spcPct val="0"/>
              </a:spcBef>
              <a:spcAft>
                <a:spcPts val="0"/>
              </a:spcAft>
              <a:buClrTx/>
              <a:buSzTx/>
              <a:buFontTx/>
              <a:buNone/>
              <a:tabLst/>
              <a:defRPr/>
            </a:pP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Bold"/>
                <a:ea typeface="+mn-ea"/>
                <a:cs typeface="+mn-cs"/>
              </a:rPr>
              <a:t>Caso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Bold"/>
                <a:ea typeface="+mn-ea"/>
                <a:cs typeface="+mn-cs"/>
              </a:rPr>
              <a:t> 2: </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Las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varianzas</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del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ruido</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en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cada</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realización</a:t>
            </a:r>
            <a:r>
              <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rPr>
              <a:t> </a:t>
            </a:r>
            <a:r>
              <a:rPr kumimoji="0" lang="en-US" sz="4800" b="0" i="0" u="none" strike="noStrike" kern="1200" cap="none" spc="0" normalizeH="0" baseline="0" noProof="0" dirty="0" err="1">
                <a:ln>
                  <a:noFill/>
                </a:ln>
                <a:solidFill>
                  <a:prstClr val="black">
                    <a:lumMod val="85000"/>
                    <a:lumOff val="15000"/>
                  </a:prstClr>
                </a:solidFill>
                <a:effectLst/>
                <a:uLnTx/>
                <a:uFillTx/>
                <a:latin typeface="Agrandir Narrow"/>
                <a:ea typeface="+mn-ea"/>
                <a:cs typeface="+mn-cs"/>
              </a:rPr>
              <a:t>cambian</a:t>
            </a:r>
            <a:endParaRPr kumimoji="0" lang="en-US" sz="4800" b="0" i="0" u="none" strike="noStrike" kern="1200" cap="none" spc="0" normalizeH="0" baseline="0" noProof="0" dirty="0">
              <a:ln>
                <a:noFill/>
              </a:ln>
              <a:solidFill>
                <a:prstClr val="black">
                  <a:lumMod val="85000"/>
                  <a:lumOff val="15000"/>
                </a:prstClr>
              </a:solidFill>
              <a:effectLst/>
              <a:uLnTx/>
              <a:uFillTx/>
              <a:latin typeface="Agrandir Narrow"/>
              <a:ea typeface="+mn-ea"/>
              <a:cs typeface="+mn-cs"/>
            </a:endParaRPr>
          </a:p>
        </p:txBody>
      </p:sp>
      <p:sp>
        <p:nvSpPr>
          <p:cNvPr id="9" name="TextBox 5"/>
          <p:cNvSpPr txBox="1"/>
          <p:nvPr/>
        </p:nvSpPr>
        <p:spPr>
          <a:xfrm>
            <a:off x="2175198" y="7770659"/>
            <a:ext cx="13937604" cy="923330"/>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la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mas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y las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varianza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ruido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a:t>
            </a:r>
          </a:p>
        </p:txBody>
      </p:sp>
      <p:sp>
        <p:nvSpPr>
          <p:cNvPr id="10" name="TextBox 6"/>
          <p:cNvSpPr txBox="1"/>
          <p:nvPr/>
        </p:nvSpPr>
        <p:spPr>
          <a:xfrm>
            <a:off x="1928545" y="4887615"/>
            <a:ext cx="14950698" cy="1384995"/>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realizaciones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mayor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de PE,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más</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y a las que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tienen</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componente</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las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pondero</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con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menor</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 </a:t>
            </a:r>
            <a:r>
              <a:rPr kumimoji="0" lang="en-US" sz="3000" b="1" i="0" u="none" strike="noStrike" kern="1200" cap="none" spc="0" normalizeH="0" baseline="0" noProof="0" dirty="0" err="1">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fuerza</a:t>
            </a:r>
            <a:r>
              <a:rPr kumimoji="0" lang="en-US" sz="3000" b="1" i="0" u="none" strike="noStrike" kern="1200" cap="none" spc="0" normalizeH="0" baseline="0" noProof="0" dirty="0">
                <a:ln>
                  <a:noFill/>
                </a:ln>
                <a:solidFill>
                  <a:prstClr val="black">
                    <a:lumMod val="85000"/>
                    <a:lumOff val="15000"/>
                  </a:prstClr>
                </a:solidFill>
                <a:effectLst/>
                <a:uLnTx/>
                <a:uFillTx/>
                <a:latin typeface="Open Sans" panose="020B0604020202020204" charset="0"/>
                <a:ea typeface="Open Sans" panose="020B0604020202020204" charset="0"/>
                <a:cs typeface="Open Sans" panose="020B0604020202020204" charset="0"/>
              </a:rPr>
              <a:t>..</a:t>
            </a:r>
          </a:p>
        </p:txBody>
      </p:sp>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3" name="TextBox 3"/>
          <p:cNvSpPr txBox="1"/>
          <p:nvPr/>
        </p:nvSpPr>
        <p:spPr>
          <a:xfrm>
            <a:off x="5898312" y="2439505"/>
            <a:ext cx="5998071"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WEIGHTED AVERAGE</a:t>
            </a:r>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5676530" y="3751415"/>
            <a:ext cx="6934941" cy="5779117"/>
          </a:xfrm>
          <a:prstGeom prst="rect">
            <a:avLst/>
          </a:prstGeom>
        </p:spPr>
      </p:pic>
    </p:spTree>
    <p:extLst>
      <p:ext uri="{BB962C8B-B14F-4D97-AF65-F5344CB8AC3E}">
        <p14:creationId xmlns:p14="http://schemas.microsoft.com/office/powerpoint/2010/main" val="299072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3945259" y="4133849"/>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4" name="TextBox 4"/>
          <p:cNvSpPr txBox="1"/>
          <p:nvPr/>
        </p:nvSpPr>
        <p:spPr>
          <a:xfrm>
            <a:off x="4464402" y="2439505"/>
            <a:ext cx="8865890"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PROBLEMA DE MAXIMIZACIÓN</a:t>
            </a:r>
          </a:p>
        </p:txBody>
      </p:sp>
      <p:sp>
        <p:nvSpPr>
          <p:cNvPr id="5" name="Freeform 5"/>
          <p:cNvSpPr/>
          <p:nvPr/>
        </p:nvSpPr>
        <p:spPr>
          <a:xfrm>
            <a:off x="5898312" y="6353675"/>
            <a:ext cx="6722260" cy="741037"/>
          </a:xfrm>
          <a:custGeom>
            <a:avLst/>
            <a:gdLst/>
            <a:ahLst/>
            <a:cxnLst/>
            <a:rect l="l" t="t" r="r" b="b"/>
            <a:pathLst>
              <a:path w="6722260" h="741037">
                <a:moveTo>
                  <a:pt x="0" y="0"/>
                </a:moveTo>
                <a:lnTo>
                  <a:pt x="6722260" y="0"/>
                </a:lnTo>
                <a:lnTo>
                  <a:pt x="6722260" y="741036"/>
                </a:lnTo>
                <a:lnTo>
                  <a:pt x="0" y="741036"/>
                </a:lnTo>
                <a:lnTo>
                  <a:pt x="0" y="0"/>
                </a:lnTo>
                <a:close/>
              </a:path>
            </a:pathLst>
          </a:custGeom>
          <a:blipFill>
            <a:blip r:embed="rId3"/>
            <a:stretch>
              <a:fillRect l="-36319" t="-266014" r="-40383" b="-5868"/>
            </a:stretch>
          </a:blipFill>
        </p:spPr>
      </p:sp>
      <p:grpSp>
        <p:nvGrpSpPr>
          <p:cNvPr id="6" name="Group 6"/>
          <p:cNvGrpSpPr/>
          <p:nvPr/>
        </p:nvGrpSpPr>
        <p:grpSpPr>
          <a:xfrm>
            <a:off x="2881822" y="7599536"/>
            <a:ext cx="13756643" cy="1550001"/>
            <a:chOff x="0" y="0"/>
            <a:chExt cx="18342190" cy="2066668"/>
          </a:xfrm>
        </p:grpSpPr>
        <p:sp>
          <p:nvSpPr>
            <p:cNvPr id="7" name="TextBox 7"/>
            <p:cNvSpPr txBox="1"/>
            <p:nvPr/>
          </p:nvSpPr>
          <p:spPr>
            <a:xfrm>
              <a:off x="0" y="315393"/>
              <a:ext cx="18342190" cy="1333699"/>
            </a:xfrm>
            <a:prstGeom prst="rect">
              <a:avLst/>
            </a:prstGeom>
          </p:spPr>
          <p:txBody>
            <a:bodyPr lIns="0" tIns="0" rIns="0" bIns="0" rtlCol="0" anchor="t">
              <a:spAutoFit/>
            </a:bodyPr>
            <a:lstStyle/>
            <a:p>
              <a:pPr marL="0" marR="0" lvl="0" indent="0" algn="ctr" defTabSz="914400" rtl="0" eaLnBrk="1" fontAlgn="auto" latinLnBrk="0" hangingPunct="1">
                <a:lnSpc>
                  <a:spcPts val="2628"/>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600" b="0" i="0" u="none" strike="noStrike" kern="1200" cap="none" spc="0" normalizeH="0" baseline="0" noProof="0" dirty="0" smtClean="0">
                  <a:ln>
                    <a:noFill/>
                  </a:ln>
                  <a:solidFill>
                    <a:srgbClr val="FFFFFF"/>
                  </a:solidFill>
                  <a:effectLst/>
                  <a:uLnTx/>
                  <a:uFillTx/>
                  <a:latin typeface="Agrandir Narrow"/>
                  <a:ea typeface="+mn-ea"/>
                  <a:cs typeface="+mn-cs"/>
                </a:rPr>
                <a:t>    </a:t>
              </a:r>
              <a:r>
                <a:rPr kumimoji="0" lang="en-US" sz="3600" b="0" i="0" u="none" strike="noStrike" kern="1200" cap="none" spc="0" normalizeH="0" baseline="0" noProof="0" dirty="0" err="1" smtClean="0">
                  <a:ln>
                    <a:noFill/>
                  </a:ln>
                  <a:solidFill>
                    <a:srgbClr val="FFFFFF"/>
                  </a:solidFill>
                  <a:effectLst/>
                  <a:uLnTx/>
                  <a:uFillTx/>
                  <a:latin typeface="Agrandir Narrow"/>
                  <a:ea typeface="+mn-ea"/>
                  <a:cs typeface="+mn-cs"/>
                </a:rPr>
                <a:t>Potencia</a:t>
              </a:r>
              <a:r>
                <a:rPr kumimoji="0" lang="en-US" sz="3600" b="0" i="0" u="none" strike="noStrike" kern="1200" cap="none" spc="0" normalizeH="0" baseline="0" noProof="0" dirty="0" smtClean="0">
                  <a:ln>
                    <a:noFill/>
                  </a:ln>
                  <a:solidFill>
                    <a:srgbClr val="FFFFFF"/>
                  </a:solidFill>
                  <a:effectLst/>
                  <a:uLnTx/>
                  <a:uFillTx/>
                  <a:latin typeface="Agrandir Narrow"/>
                  <a:ea typeface="+mn-ea"/>
                  <a:cs typeface="+mn-cs"/>
                </a:rPr>
                <a:t> </a:t>
              </a:r>
              <a:r>
                <a:rPr kumimoji="0" lang="en-US" sz="3600" b="0" i="0" u="none" strike="noStrike" kern="1200" cap="none" spc="0" normalizeH="0" baseline="0" noProof="0" dirty="0">
                  <a:ln>
                    <a:noFill/>
                  </a:ln>
                  <a:solidFill>
                    <a:srgbClr val="FFFFFF"/>
                  </a:solidFill>
                  <a:effectLst/>
                  <a:uLnTx/>
                  <a:uFillTx/>
                  <a:latin typeface="Agrandir Narrow"/>
                  <a:ea typeface="+mn-ea"/>
                  <a:cs typeface="+mn-cs"/>
                </a:rPr>
                <a:t>de la </a:t>
              </a:r>
              <a:r>
                <a:rPr kumimoji="0" lang="en-US" sz="3600" b="0" i="0" u="none" strike="noStrike" kern="1200" cap="none" spc="0" normalizeH="0" baseline="0" noProof="0" dirty="0" err="1">
                  <a:ln>
                    <a:noFill/>
                  </a:ln>
                  <a:solidFill>
                    <a:srgbClr val="FFFFFF"/>
                  </a:solidFill>
                  <a:effectLst/>
                  <a:uLnTx/>
                  <a:uFillTx/>
                  <a:latin typeface="Agrandir Narrow"/>
                  <a:ea typeface="+mn-ea"/>
                  <a:cs typeface="+mn-cs"/>
                </a:rPr>
                <a:t>señal</a:t>
              </a: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P (               )   </a:t>
              </a:r>
            </a:p>
            <a:p>
              <a:pPr marL="0" marR="0" lvl="0" indent="0" algn="ctr" defTabSz="914400" rtl="0" eaLnBrk="1" fontAlgn="auto" latinLnBrk="0" hangingPunct="1">
                <a:lnSpc>
                  <a:spcPts val="2628"/>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  ------------ </a:t>
              </a:r>
            </a:p>
            <a:p>
              <a:pPr marL="0" marR="0" lvl="0" indent="0" algn="ctr" defTabSz="914400" rtl="0" eaLnBrk="1" fontAlgn="auto" latinLnBrk="0" hangingPunct="1">
                <a:lnSpc>
                  <a:spcPts val="2628"/>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600" b="0" i="0" u="none" strike="noStrike" kern="1200" cap="none" spc="0" normalizeH="0" baseline="0" noProof="0" dirty="0" err="1">
                  <a:ln>
                    <a:noFill/>
                  </a:ln>
                  <a:solidFill>
                    <a:srgbClr val="FFFFFF"/>
                  </a:solidFill>
                  <a:effectLst/>
                  <a:uLnTx/>
                  <a:uFillTx/>
                  <a:latin typeface="Agrandir Narrow"/>
                  <a:ea typeface="+mn-ea"/>
                  <a:cs typeface="+mn-cs"/>
                </a:rPr>
                <a:t>Potencia</a:t>
              </a: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del </a:t>
              </a:r>
              <a:r>
                <a:rPr kumimoji="0" lang="en-US" sz="3600" b="0" i="0" u="none" strike="noStrike" kern="1200" cap="none" spc="0" normalizeH="0" baseline="0" noProof="0" dirty="0" err="1">
                  <a:ln>
                    <a:noFill/>
                  </a:ln>
                  <a:solidFill>
                    <a:srgbClr val="FFFFFF"/>
                  </a:solidFill>
                  <a:effectLst/>
                  <a:uLnTx/>
                  <a:uFillTx/>
                  <a:latin typeface="Agrandir Narrow"/>
                  <a:ea typeface="+mn-ea"/>
                  <a:cs typeface="+mn-cs"/>
                </a:rPr>
                <a:t>ruido</a:t>
              </a:r>
              <a:r>
                <a:rPr kumimoji="0" lang="en-US" sz="3600" b="0" i="0" u="none" strike="noStrike" kern="1200" cap="none" spc="0" normalizeH="0" baseline="0" noProof="0" dirty="0">
                  <a:ln>
                    <a:noFill/>
                  </a:ln>
                  <a:solidFill>
                    <a:srgbClr val="FFFFFF"/>
                  </a:solidFill>
                  <a:effectLst/>
                  <a:uLnTx/>
                  <a:uFillTx/>
                  <a:latin typeface="Agrandir Narrow"/>
                  <a:ea typeface="+mn-ea"/>
                  <a:cs typeface="+mn-cs"/>
                </a:rPr>
                <a:t>               P (           )</a:t>
              </a:r>
            </a:p>
          </p:txBody>
        </p:sp>
        <p:sp>
          <p:nvSpPr>
            <p:cNvPr id="8" name="Freeform 8"/>
            <p:cNvSpPr/>
            <p:nvPr/>
          </p:nvSpPr>
          <p:spPr>
            <a:xfrm>
              <a:off x="12515170" y="0"/>
              <a:ext cx="1623223" cy="1046035"/>
            </a:xfrm>
            <a:custGeom>
              <a:avLst/>
              <a:gdLst/>
              <a:ahLst/>
              <a:cxnLst/>
              <a:rect l="l" t="t" r="r" b="b"/>
              <a:pathLst>
                <a:path w="1623223" h="1046034">
                  <a:moveTo>
                    <a:pt x="0" y="0"/>
                  </a:moveTo>
                  <a:lnTo>
                    <a:pt x="1623223" y="0"/>
                  </a:lnTo>
                  <a:lnTo>
                    <a:pt x="1623223" y="1046034"/>
                  </a:lnTo>
                  <a:lnTo>
                    <a:pt x="0" y="1046034"/>
                  </a:lnTo>
                  <a:lnTo>
                    <a:pt x="0" y="0"/>
                  </a:lnTo>
                  <a:close/>
                </a:path>
              </a:pathLst>
            </a:custGeom>
            <a:blipFill>
              <a:blip r:embed="rId3"/>
              <a:stretch>
                <a:fillRect l="-553063" t="-251268" r="-322642"/>
              </a:stretch>
            </a:blipFill>
          </p:spPr>
        </p:sp>
        <p:sp>
          <p:nvSpPr>
            <p:cNvPr id="9" name="Freeform 9"/>
            <p:cNvSpPr/>
            <p:nvPr/>
          </p:nvSpPr>
          <p:spPr>
            <a:xfrm>
              <a:off x="12253050" y="1020634"/>
              <a:ext cx="1058624" cy="1046034"/>
            </a:xfrm>
            <a:custGeom>
              <a:avLst/>
              <a:gdLst/>
              <a:ahLst/>
              <a:cxnLst/>
              <a:rect l="l" t="t" r="r" b="b"/>
              <a:pathLst>
                <a:path w="1058624" h="1046034">
                  <a:moveTo>
                    <a:pt x="0" y="0"/>
                  </a:moveTo>
                  <a:lnTo>
                    <a:pt x="1058623" y="0"/>
                  </a:lnTo>
                  <a:lnTo>
                    <a:pt x="1058623" y="1046034"/>
                  </a:lnTo>
                  <a:lnTo>
                    <a:pt x="0" y="1046034"/>
                  </a:lnTo>
                  <a:lnTo>
                    <a:pt x="0" y="0"/>
                  </a:lnTo>
                  <a:close/>
                </a:path>
              </a:pathLst>
            </a:custGeom>
            <a:blipFill>
              <a:blip r:embed="rId3"/>
              <a:stretch>
                <a:fillRect l="-1044696" t="-251268" r="-351384"/>
              </a:stretch>
            </a:blipFill>
          </p:spPr>
        </p:sp>
        <p:sp>
          <p:nvSpPr>
            <p:cNvPr id="10" name="TextBox 10"/>
            <p:cNvSpPr txBox="1"/>
            <p:nvPr/>
          </p:nvSpPr>
          <p:spPr>
            <a:xfrm>
              <a:off x="1274349" y="638576"/>
              <a:ext cx="2765101" cy="773640"/>
            </a:xfrm>
            <a:prstGeom prst="rect">
              <a:avLst/>
            </a:prstGeom>
          </p:spPr>
          <p:txBody>
            <a:bodyPr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Light Bold"/>
                  <a:ea typeface="+mn-ea"/>
                  <a:cs typeface="+mn-cs"/>
                </a:rPr>
                <a:t>SNR  = </a:t>
              </a:r>
            </a:p>
          </p:txBody>
        </p:sp>
      </p:grpSp>
    </p:spTree>
    <p:extLst>
      <p:ext uri="{BB962C8B-B14F-4D97-AF65-F5344CB8AC3E}">
        <p14:creationId xmlns:p14="http://schemas.microsoft.com/office/powerpoint/2010/main" val="1745285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3" name="Freeform 3"/>
          <p:cNvSpPr/>
          <p:nvPr/>
        </p:nvSpPr>
        <p:spPr>
          <a:xfrm>
            <a:off x="3337075" y="5401337"/>
            <a:ext cx="10812445" cy="1258213"/>
          </a:xfrm>
          <a:custGeom>
            <a:avLst/>
            <a:gdLst/>
            <a:ahLst/>
            <a:cxnLst/>
            <a:rect l="l" t="t" r="r" b="b"/>
            <a:pathLst>
              <a:path w="10812445" h="1258213">
                <a:moveTo>
                  <a:pt x="0" y="0"/>
                </a:moveTo>
                <a:lnTo>
                  <a:pt x="10812445" y="0"/>
                </a:lnTo>
                <a:lnTo>
                  <a:pt x="10812445" y="1258213"/>
                </a:lnTo>
                <a:lnTo>
                  <a:pt x="0" y="1258213"/>
                </a:lnTo>
                <a:lnTo>
                  <a:pt x="0" y="0"/>
                </a:lnTo>
                <a:close/>
              </a:path>
            </a:pathLst>
          </a:custGeom>
          <a:blipFill>
            <a:blip r:embed="rId3"/>
            <a:stretch>
              <a:fillRect/>
            </a:stretch>
          </a:blipFill>
        </p:spPr>
      </p:sp>
      <p:sp>
        <p:nvSpPr>
          <p:cNvPr id="4" name="TextBox 4"/>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5" name="TextBox 5"/>
          <p:cNvSpPr txBox="1"/>
          <p:nvPr/>
        </p:nvSpPr>
        <p:spPr>
          <a:xfrm>
            <a:off x="4464402" y="2439505"/>
            <a:ext cx="8865890"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PROBLEMA DE MAXIMIZACIÓN</a:t>
            </a:r>
          </a:p>
        </p:txBody>
      </p:sp>
    </p:spTree>
    <p:extLst>
      <p:ext uri="{BB962C8B-B14F-4D97-AF65-F5344CB8AC3E}">
        <p14:creationId xmlns:p14="http://schemas.microsoft.com/office/powerpoint/2010/main" val="3697182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50384" y="375358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
        <p:nvSpPr>
          <p:cNvPr id="4" name="TextBox 4"/>
          <p:cNvSpPr txBox="1"/>
          <p:nvPr/>
        </p:nvSpPr>
        <p:spPr>
          <a:xfrm>
            <a:off x="7266176" y="3667862"/>
            <a:ext cx="8581951" cy="421322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 </a:t>
            </a:r>
            <a:r>
              <a:rPr kumimoji="0" lang="en-US" sz="4000" b="0" i="0" u="none" strike="noStrike" kern="1200" cap="none" spc="0" normalizeH="0" baseline="0" noProof="0">
                <a:ln>
                  <a:noFill/>
                </a:ln>
                <a:solidFill>
                  <a:srgbClr val="00C4CC"/>
                </a:solidFill>
                <a:effectLst/>
                <a:uLnTx/>
                <a:uFillTx/>
                <a:latin typeface="Open Sans Light Bold"/>
                <a:ea typeface="+mn-ea"/>
                <a:cs typeface="+mn-cs"/>
              </a:rPr>
              <a:t>Respuestas eléctricas </a:t>
            </a:r>
            <a:r>
              <a:rPr kumimoji="0" lang="en-US" sz="4000" b="0" i="0" u="none" strike="noStrike" kern="1200" cap="none" spc="0" normalizeH="0" baseline="0" noProof="0">
                <a:ln>
                  <a:noFill/>
                </a:ln>
                <a:solidFill>
                  <a:srgbClr val="FFFFFF"/>
                </a:solidFill>
                <a:effectLst/>
                <a:uLnTx/>
                <a:uFillTx/>
                <a:latin typeface="Open Sans Light Bold"/>
                <a:ea typeface="+mn-ea"/>
                <a:cs typeface="+mn-cs"/>
              </a:rPr>
              <a:t>del cerebro</a:t>
            </a: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que se producen </a:t>
            </a:r>
            <a:r>
              <a:rPr kumimoji="0" lang="en-US" sz="4000" b="0" i="0" u="none" strike="noStrike" kern="1200" cap="none" spc="0" normalizeH="0" baseline="0" noProof="0">
                <a:ln>
                  <a:noFill/>
                </a:ln>
                <a:solidFill>
                  <a:srgbClr val="00C4CC"/>
                </a:solidFill>
                <a:effectLst/>
                <a:uLnTx/>
                <a:uFillTx/>
                <a:latin typeface="Open Sans Light Bold"/>
                <a:ea typeface="+mn-ea"/>
                <a:cs typeface="+mn-cs"/>
              </a:rPr>
              <a:t>en respuesta</a:t>
            </a: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00C4CC"/>
                </a:solidFill>
                <a:effectLst/>
                <a:uLnTx/>
                <a:uFillTx/>
                <a:latin typeface="Open Sans Light Bold"/>
                <a:ea typeface="+mn-ea"/>
                <a:cs typeface="+mn-cs"/>
              </a:rPr>
              <a:t>a estímulos</a:t>
            </a:r>
            <a:r>
              <a:rPr kumimoji="0" lang="en-US" sz="4000" b="0" i="0" u="none" strike="noStrike" kern="1200" cap="none" spc="0" normalizeH="0" baseline="0" noProof="0">
                <a:ln>
                  <a:noFill/>
                </a:ln>
                <a:solidFill>
                  <a:srgbClr val="FFFFFF"/>
                </a:solidFill>
                <a:effectLst/>
                <a:uLnTx/>
                <a:uFillTx/>
                <a:latin typeface="Open Sans Light Bold"/>
                <a:ea typeface="+mn-ea"/>
                <a:cs typeface="+mn-cs"/>
              </a:rPr>
              <a:t> específicos</a:t>
            </a:r>
          </a:p>
          <a:p>
            <a:pPr marL="0" marR="0" lvl="0" indent="0" algn="ctr" defTabSz="914400" rtl="0" eaLnBrk="1" fontAlgn="auto" latinLnBrk="0" hangingPunct="1">
              <a:lnSpc>
                <a:spcPts val="56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Open Sans Light Bold"/>
              <a:ea typeface="+mn-ea"/>
              <a:cs typeface="+mn-cs"/>
            </a:endParaRP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Para evaluar la </a:t>
            </a:r>
            <a:r>
              <a:rPr kumimoji="0" lang="en-US" sz="4000" b="0" i="0" u="none" strike="noStrike" kern="1200" cap="none" spc="0" normalizeH="0" baseline="0" noProof="0">
                <a:ln>
                  <a:noFill/>
                </a:ln>
                <a:solidFill>
                  <a:srgbClr val="26BEC9"/>
                </a:solidFill>
                <a:effectLst/>
                <a:uLnTx/>
                <a:uFillTx/>
                <a:latin typeface="Open Sans Light Bold"/>
                <a:ea typeface="+mn-ea"/>
                <a:cs typeface="+mn-cs"/>
              </a:rPr>
              <a:t>función sensorial,</a:t>
            </a:r>
          </a:p>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26BEC9"/>
                </a:solidFill>
                <a:effectLst/>
                <a:uLnTx/>
                <a:uFillTx/>
                <a:latin typeface="Open Sans Light Bold"/>
                <a:ea typeface="+mn-ea"/>
                <a:cs typeface="+mn-cs"/>
              </a:rPr>
              <a:t>cognitiva y motora</a:t>
            </a:r>
            <a:r>
              <a:rPr kumimoji="0" lang="en-US" sz="4000" b="0" i="0" u="none" strike="noStrike" kern="1200" cap="none" spc="0" normalizeH="0" baseline="0" noProof="0">
                <a:ln>
                  <a:noFill/>
                </a:ln>
                <a:solidFill>
                  <a:srgbClr val="FFFFFF"/>
                </a:solidFill>
                <a:effectLst/>
                <a:uLnTx/>
                <a:uFillTx/>
                <a:latin typeface="Open Sans Light Bold"/>
                <a:ea typeface="+mn-ea"/>
                <a:cs typeface="+mn-cs"/>
              </a:rPr>
              <a:t> del cerebro.</a:t>
            </a:r>
          </a:p>
        </p:txBody>
      </p:sp>
    </p:spTree>
    <p:extLst>
      <p:ext uri="{BB962C8B-B14F-4D97-AF65-F5344CB8AC3E}">
        <p14:creationId xmlns:p14="http://schemas.microsoft.com/office/powerpoint/2010/main" val="621821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
        <p:nvSpPr>
          <p:cNvPr id="3" name="Freeform 3"/>
          <p:cNvSpPr/>
          <p:nvPr/>
        </p:nvSpPr>
        <p:spPr>
          <a:xfrm>
            <a:off x="2483427" y="8213780"/>
            <a:ext cx="4734067" cy="545939"/>
          </a:xfrm>
          <a:custGeom>
            <a:avLst/>
            <a:gdLst/>
            <a:ahLst/>
            <a:cxnLst/>
            <a:rect l="l" t="t" r="r" b="b"/>
            <a:pathLst>
              <a:path w="4734067" h="545939">
                <a:moveTo>
                  <a:pt x="0" y="0"/>
                </a:moveTo>
                <a:lnTo>
                  <a:pt x="4734067" y="0"/>
                </a:lnTo>
                <a:lnTo>
                  <a:pt x="4734067" y="545938"/>
                </a:lnTo>
                <a:lnTo>
                  <a:pt x="0" y="545938"/>
                </a:lnTo>
                <a:lnTo>
                  <a:pt x="0" y="0"/>
                </a:lnTo>
                <a:close/>
              </a:path>
            </a:pathLst>
          </a:custGeom>
          <a:blipFill>
            <a:blip r:embed="rId3"/>
            <a:stretch>
              <a:fillRect/>
            </a:stretch>
          </a:blipFill>
        </p:spPr>
      </p:sp>
      <p:sp>
        <p:nvSpPr>
          <p:cNvPr id="4" name="Freeform 4"/>
          <p:cNvSpPr/>
          <p:nvPr/>
        </p:nvSpPr>
        <p:spPr>
          <a:xfrm>
            <a:off x="9374091" y="8415828"/>
            <a:ext cx="6394941" cy="1118697"/>
          </a:xfrm>
          <a:custGeom>
            <a:avLst/>
            <a:gdLst/>
            <a:ahLst/>
            <a:cxnLst/>
            <a:rect l="l" t="t" r="r" b="b"/>
            <a:pathLst>
              <a:path w="6394941" h="1118697">
                <a:moveTo>
                  <a:pt x="0" y="0"/>
                </a:moveTo>
                <a:lnTo>
                  <a:pt x="6394941" y="0"/>
                </a:lnTo>
                <a:lnTo>
                  <a:pt x="6394941" y="1118697"/>
                </a:lnTo>
                <a:lnTo>
                  <a:pt x="0" y="1118697"/>
                </a:lnTo>
                <a:lnTo>
                  <a:pt x="0" y="0"/>
                </a:lnTo>
                <a:close/>
              </a:path>
            </a:pathLst>
          </a:custGeom>
          <a:blipFill>
            <a:blip r:embed="rId4"/>
            <a:stretch>
              <a:fillRect/>
            </a:stretch>
          </a:blipFill>
        </p:spPr>
      </p:sp>
      <p:sp>
        <p:nvSpPr>
          <p:cNvPr id="5" name="TextBox 5"/>
          <p:cNvSpPr txBox="1"/>
          <p:nvPr/>
        </p:nvSpPr>
        <p:spPr>
          <a:xfrm>
            <a:off x="3042725" y="7576280"/>
            <a:ext cx="3141464"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26BEC9"/>
                </a:solidFill>
                <a:effectLst/>
                <a:uLnTx/>
                <a:uFillTx/>
                <a:latin typeface="Open Sans"/>
                <a:ea typeface="+mn-ea"/>
                <a:cs typeface="+mn-cs"/>
              </a:rPr>
              <a:t>Se considera que:</a:t>
            </a:r>
          </a:p>
        </p:txBody>
      </p:sp>
      <p:sp>
        <p:nvSpPr>
          <p:cNvPr id="6" name="Freeform 6"/>
          <p:cNvSpPr/>
          <p:nvPr/>
        </p:nvSpPr>
        <p:spPr>
          <a:xfrm rot="2980085">
            <a:off x="7104277" y="7963853"/>
            <a:ext cx="1647580" cy="465441"/>
          </a:xfrm>
          <a:custGeom>
            <a:avLst/>
            <a:gdLst/>
            <a:ahLst/>
            <a:cxnLst/>
            <a:rect l="l" t="t" r="r" b="b"/>
            <a:pathLst>
              <a:path w="1647580" h="465441">
                <a:moveTo>
                  <a:pt x="0" y="0"/>
                </a:moveTo>
                <a:lnTo>
                  <a:pt x="1647581" y="0"/>
                </a:lnTo>
                <a:lnTo>
                  <a:pt x="1647581" y="465442"/>
                </a:lnTo>
                <a:lnTo>
                  <a:pt x="0" y="46544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3337075" y="5401337"/>
            <a:ext cx="10812445" cy="1258213"/>
          </a:xfrm>
          <a:custGeom>
            <a:avLst/>
            <a:gdLst/>
            <a:ahLst/>
            <a:cxnLst/>
            <a:rect l="l" t="t" r="r" b="b"/>
            <a:pathLst>
              <a:path w="10812445" h="1258213">
                <a:moveTo>
                  <a:pt x="0" y="0"/>
                </a:moveTo>
                <a:lnTo>
                  <a:pt x="10812445" y="0"/>
                </a:lnTo>
                <a:lnTo>
                  <a:pt x="10812445" y="1258213"/>
                </a:lnTo>
                <a:lnTo>
                  <a:pt x="0" y="1258213"/>
                </a:lnTo>
                <a:lnTo>
                  <a:pt x="0" y="0"/>
                </a:lnTo>
                <a:close/>
              </a:path>
            </a:pathLst>
          </a:custGeom>
          <a:blipFill>
            <a:blip r:embed="rId7"/>
            <a:stretch>
              <a:fillRect/>
            </a:stretch>
          </a:blipFill>
        </p:spPr>
      </p:sp>
      <p:sp>
        <p:nvSpPr>
          <p:cNvPr id="8" name="TextBox 8"/>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9" name="TextBox 9"/>
          <p:cNvSpPr txBox="1"/>
          <p:nvPr/>
        </p:nvSpPr>
        <p:spPr>
          <a:xfrm>
            <a:off x="4464402" y="2439505"/>
            <a:ext cx="8865890" cy="911860"/>
          </a:xfrm>
          <a:prstGeom prst="rect">
            <a:avLst/>
          </a:prstGeom>
        </p:spPr>
        <p:txBody>
          <a:bodyPr lIns="0" tIns="0" rIns="0" bIns="0" rtlCol="0" anchor="t">
            <a:spAutoFit/>
          </a:bodyPr>
          <a:lstStyle/>
          <a:p>
            <a:pPr marL="0" marR="0" lvl="0" indent="0" algn="ctr" defTabSz="914400" rtl="0" eaLnBrk="1" fontAlgn="auto" latinLnBrk="0" hangingPunct="1">
              <a:lnSpc>
                <a:spcPts val="6440"/>
              </a:lnSpc>
              <a:spcBef>
                <a:spcPts val="0"/>
              </a:spcBef>
              <a:spcAft>
                <a:spcPts val="0"/>
              </a:spcAft>
              <a:buClrTx/>
              <a:buSzTx/>
              <a:buFontTx/>
              <a:buNone/>
              <a:tabLst/>
              <a:defRPr/>
            </a:pPr>
            <a:r>
              <a:rPr kumimoji="0" lang="en-US" sz="4600" b="0" i="0" u="none" strike="noStrike" kern="1200" cap="none" spc="0" normalizeH="0" baseline="0" noProof="0">
                <a:ln>
                  <a:noFill/>
                </a:ln>
                <a:solidFill>
                  <a:srgbClr val="00C4CC"/>
                </a:solidFill>
                <a:effectLst/>
                <a:uLnTx/>
                <a:uFillTx/>
                <a:latin typeface="Agrandir Narrow Medium Bold"/>
                <a:ea typeface="+mn-ea"/>
                <a:cs typeface="+mn-cs"/>
              </a:rPr>
              <a:t>PROBLEMA DE MAXIMIZACIÓN</a:t>
            </a:r>
          </a:p>
        </p:txBody>
      </p:sp>
    </p:spTree>
    <p:extLst>
      <p:ext uri="{BB962C8B-B14F-4D97-AF65-F5344CB8AC3E}">
        <p14:creationId xmlns:p14="http://schemas.microsoft.com/office/powerpoint/2010/main" val="2495232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21509" y="3779940"/>
            <a:ext cx="9644982" cy="1392872"/>
          </a:xfrm>
          <a:custGeom>
            <a:avLst/>
            <a:gdLst/>
            <a:ahLst/>
            <a:cxnLst/>
            <a:rect l="l" t="t" r="r" b="b"/>
            <a:pathLst>
              <a:path w="9644982" h="1392872">
                <a:moveTo>
                  <a:pt x="0" y="0"/>
                </a:moveTo>
                <a:lnTo>
                  <a:pt x="9644982" y="0"/>
                </a:lnTo>
                <a:lnTo>
                  <a:pt x="9644982" y="1392872"/>
                </a:lnTo>
                <a:lnTo>
                  <a:pt x="0" y="1392872"/>
                </a:lnTo>
                <a:lnTo>
                  <a:pt x="0" y="0"/>
                </a:lnTo>
                <a:close/>
              </a:path>
            </a:pathLst>
          </a:custGeom>
          <a:blipFill>
            <a:blip r:embed="rId3"/>
            <a:stretch>
              <a:fillRect/>
            </a:stretch>
          </a:blipFill>
        </p:spPr>
      </p:sp>
      <p:sp>
        <p:nvSpPr>
          <p:cNvPr id="3" name="Freeform 3"/>
          <p:cNvSpPr/>
          <p:nvPr/>
        </p:nvSpPr>
        <p:spPr>
          <a:xfrm>
            <a:off x="5879694" y="6140025"/>
            <a:ext cx="6528612" cy="1504419"/>
          </a:xfrm>
          <a:custGeom>
            <a:avLst/>
            <a:gdLst/>
            <a:ahLst/>
            <a:cxnLst/>
            <a:rect l="l" t="t" r="r" b="b"/>
            <a:pathLst>
              <a:path w="6528612" h="1504419">
                <a:moveTo>
                  <a:pt x="0" y="0"/>
                </a:moveTo>
                <a:lnTo>
                  <a:pt x="6528612" y="0"/>
                </a:lnTo>
                <a:lnTo>
                  <a:pt x="6528612" y="1504419"/>
                </a:lnTo>
                <a:lnTo>
                  <a:pt x="0" y="1504419"/>
                </a:lnTo>
                <a:lnTo>
                  <a:pt x="0" y="0"/>
                </a:lnTo>
                <a:close/>
              </a:path>
            </a:pathLst>
          </a:custGeom>
          <a:blipFill>
            <a:blip r:embed="rId4"/>
            <a:stretch>
              <a:fillRect/>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12444E"/>
                </a:solidFill>
                <a:effectLst/>
                <a:uLnTx/>
                <a:uFillTx/>
                <a:latin typeface="Agrandir Narrow Bold"/>
                <a:ea typeface="+mn-ea"/>
                <a:cs typeface="+mn-cs"/>
              </a:rPr>
              <a:t>MULTIPLICADORES DE LAGRANGE</a:t>
            </a:r>
          </a:p>
        </p:txBody>
      </p:sp>
    </p:spTree>
    <p:extLst>
      <p:ext uri="{BB962C8B-B14F-4D97-AF65-F5344CB8AC3E}">
        <p14:creationId xmlns:p14="http://schemas.microsoft.com/office/powerpoint/2010/main" val="40812267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409378" y="6758860"/>
            <a:ext cx="5469243" cy="1586977"/>
          </a:xfrm>
          <a:custGeom>
            <a:avLst/>
            <a:gdLst/>
            <a:ahLst/>
            <a:cxnLst/>
            <a:rect l="l" t="t" r="r" b="b"/>
            <a:pathLst>
              <a:path w="5469243" h="1586977">
                <a:moveTo>
                  <a:pt x="0" y="0"/>
                </a:moveTo>
                <a:lnTo>
                  <a:pt x="5469244" y="0"/>
                </a:lnTo>
                <a:lnTo>
                  <a:pt x="5469244" y="1586977"/>
                </a:lnTo>
                <a:lnTo>
                  <a:pt x="0" y="1586977"/>
                </a:lnTo>
                <a:lnTo>
                  <a:pt x="0" y="0"/>
                </a:lnTo>
                <a:close/>
              </a:path>
            </a:pathLst>
          </a:custGeom>
          <a:blipFill>
            <a:blip r:embed="rId3"/>
            <a:stretch>
              <a:fillRect/>
            </a:stretch>
          </a:blipFill>
        </p:spPr>
      </p:sp>
      <p:sp>
        <p:nvSpPr>
          <p:cNvPr id="3" name="Freeform 3"/>
          <p:cNvSpPr/>
          <p:nvPr/>
        </p:nvSpPr>
        <p:spPr>
          <a:xfrm>
            <a:off x="5557464" y="3964492"/>
            <a:ext cx="7173072" cy="1952348"/>
          </a:xfrm>
          <a:custGeom>
            <a:avLst/>
            <a:gdLst/>
            <a:ahLst/>
            <a:cxnLst/>
            <a:rect l="l" t="t" r="r" b="b"/>
            <a:pathLst>
              <a:path w="7173072" h="1952348">
                <a:moveTo>
                  <a:pt x="0" y="0"/>
                </a:moveTo>
                <a:lnTo>
                  <a:pt x="7173072" y="0"/>
                </a:lnTo>
                <a:lnTo>
                  <a:pt x="7173072" y="1952348"/>
                </a:lnTo>
                <a:lnTo>
                  <a:pt x="0" y="1952348"/>
                </a:lnTo>
                <a:lnTo>
                  <a:pt x="0" y="0"/>
                </a:lnTo>
                <a:close/>
              </a:path>
            </a:pathLst>
          </a:custGeom>
          <a:blipFill>
            <a:blip r:embed="rId4"/>
            <a:stretch>
              <a:fillRect/>
            </a:stretch>
          </a:blipFill>
        </p:spPr>
      </p:sp>
      <p:sp>
        <p:nvSpPr>
          <p:cNvPr id="4" name="TextBox 4"/>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Tree>
    <p:extLst>
      <p:ext uri="{BB962C8B-B14F-4D97-AF65-F5344CB8AC3E}">
        <p14:creationId xmlns:p14="http://schemas.microsoft.com/office/powerpoint/2010/main" val="3970602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Freeform 3"/>
          <p:cNvSpPr/>
          <p:nvPr/>
        </p:nvSpPr>
        <p:spPr>
          <a:xfrm>
            <a:off x="2483427" y="8213780"/>
            <a:ext cx="4734067" cy="545939"/>
          </a:xfrm>
          <a:custGeom>
            <a:avLst/>
            <a:gdLst/>
            <a:ahLst/>
            <a:cxnLst/>
            <a:rect l="l" t="t" r="r" b="b"/>
            <a:pathLst>
              <a:path w="4734067" h="545939">
                <a:moveTo>
                  <a:pt x="0" y="0"/>
                </a:moveTo>
                <a:lnTo>
                  <a:pt x="4734067" y="0"/>
                </a:lnTo>
                <a:lnTo>
                  <a:pt x="4734067" y="545938"/>
                </a:lnTo>
                <a:lnTo>
                  <a:pt x="0" y="545938"/>
                </a:lnTo>
                <a:lnTo>
                  <a:pt x="0" y="0"/>
                </a:lnTo>
                <a:close/>
              </a:path>
            </a:pathLst>
          </a:custGeom>
          <a:blipFill>
            <a:blip r:embed="rId3"/>
            <a:stretch>
              <a:fillRect/>
            </a:stretch>
          </a:blipFill>
        </p:spPr>
      </p:sp>
      <p:sp>
        <p:nvSpPr>
          <p:cNvPr id="4" name="Freeform 4"/>
          <p:cNvSpPr/>
          <p:nvPr/>
        </p:nvSpPr>
        <p:spPr>
          <a:xfrm>
            <a:off x="9374091" y="8415828"/>
            <a:ext cx="6394941" cy="1118697"/>
          </a:xfrm>
          <a:custGeom>
            <a:avLst/>
            <a:gdLst/>
            <a:ahLst/>
            <a:cxnLst/>
            <a:rect l="l" t="t" r="r" b="b"/>
            <a:pathLst>
              <a:path w="6394941" h="1118697">
                <a:moveTo>
                  <a:pt x="0" y="0"/>
                </a:moveTo>
                <a:lnTo>
                  <a:pt x="6394941" y="0"/>
                </a:lnTo>
                <a:lnTo>
                  <a:pt x="6394941" y="1118697"/>
                </a:lnTo>
                <a:lnTo>
                  <a:pt x="0" y="1118697"/>
                </a:lnTo>
                <a:lnTo>
                  <a:pt x="0" y="0"/>
                </a:lnTo>
                <a:close/>
              </a:path>
            </a:pathLst>
          </a:custGeom>
          <a:blipFill>
            <a:blip r:embed="rId4"/>
            <a:stretch>
              <a:fillRect/>
            </a:stretch>
          </a:blipFill>
        </p:spPr>
      </p:sp>
      <p:sp>
        <p:nvSpPr>
          <p:cNvPr id="5" name="TextBox 5"/>
          <p:cNvSpPr txBox="1"/>
          <p:nvPr/>
        </p:nvSpPr>
        <p:spPr>
          <a:xfrm>
            <a:off x="3042725" y="7576280"/>
            <a:ext cx="3141464"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26BEC9"/>
                </a:solidFill>
                <a:effectLst/>
                <a:uLnTx/>
                <a:uFillTx/>
                <a:latin typeface="Open Sans"/>
                <a:ea typeface="+mn-ea"/>
                <a:cs typeface="+mn-cs"/>
              </a:rPr>
              <a:t>Se considera que:</a:t>
            </a:r>
          </a:p>
        </p:txBody>
      </p:sp>
      <p:sp>
        <p:nvSpPr>
          <p:cNvPr id="6" name="Freeform 6"/>
          <p:cNvSpPr/>
          <p:nvPr/>
        </p:nvSpPr>
        <p:spPr>
          <a:xfrm rot="2980085">
            <a:off x="7104277" y="7963853"/>
            <a:ext cx="1647580" cy="465441"/>
          </a:xfrm>
          <a:custGeom>
            <a:avLst/>
            <a:gdLst/>
            <a:ahLst/>
            <a:cxnLst/>
            <a:rect l="l" t="t" r="r" b="b"/>
            <a:pathLst>
              <a:path w="1647580" h="465441">
                <a:moveTo>
                  <a:pt x="0" y="0"/>
                </a:moveTo>
                <a:lnTo>
                  <a:pt x="1647581" y="0"/>
                </a:lnTo>
                <a:lnTo>
                  <a:pt x="1647581" y="465442"/>
                </a:lnTo>
                <a:lnTo>
                  <a:pt x="0" y="46544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3337075" y="5401337"/>
            <a:ext cx="10812445" cy="1258213"/>
          </a:xfrm>
          <a:custGeom>
            <a:avLst/>
            <a:gdLst/>
            <a:ahLst/>
            <a:cxnLst/>
            <a:rect l="l" t="t" r="r" b="b"/>
            <a:pathLst>
              <a:path w="10812445" h="1258213">
                <a:moveTo>
                  <a:pt x="0" y="0"/>
                </a:moveTo>
                <a:lnTo>
                  <a:pt x="10812445" y="0"/>
                </a:lnTo>
                <a:lnTo>
                  <a:pt x="10812445" y="1258213"/>
                </a:lnTo>
                <a:lnTo>
                  <a:pt x="0" y="1258213"/>
                </a:lnTo>
                <a:lnTo>
                  <a:pt x="0" y="0"/>
                </a:lnTo>
                <a:close/>
              </a:path>
            </a:pathLst>
          </a:custGeom>
          <a:blipFill>
            <a:blip r:embed="rId7"/>
            <a:stretch>
              <a:fillRect/>
            </a:stretch>
          </a:blipFill>
        </p:spPr>
      </p:sp>
      <p:sp>
        <p:nvSpPr>
          <p:cNvPr id="8" name="TextBox 8"/>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Tree>
    <p:extLst>
      <p:ext uri="{BB962C8B-B14F-4D97-AF65-F5344CB8AC3E}">
        <p14:creationId xmlns:p14="http://schemas.microsoft.com/office/powerpoint/2010/main" val="29409970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35371" y="5143500"/>
            <a:ext cx="8417258" cy="1014105"/>
          </a:xfrm>
          <a:custGeom>
            <a:avLst/>
            <a:gdLst/>
            <a:ahLst/>
            <a:cxnLst/>
            <a:rect l="l" t="t" r="r" b="b"/>
            <a:pathLst>
              <a:path w="8417258" h="1014105">
                <a:moveTo>
                  <a:pt x="0" y="0"/>
                </a:moveTo>
                <a:lnTo>
                  <a:pt x="8417258" y="0"/>
                </a:lnTo>
                <a:lnTo>
                  <a:pt x="8417258" y="1014105"/>
                </a:lnTo>
                <a:lnTo>
                  <a:pt x="0" y="1014105"/>
                </a:lnTo>
                <a:lnTo>
                  <a:pt x="0" y="0"/>
                </a:lnTo>
                <a:close/>
              </a:path>
            </a:pathLst>
          </a:custGeom>
          <a:blipFill>
            <a:blip r:embed="rId3"/>
            <a:stretch>
              <a:fillRect r="-34856" b="-391080"/>
            </a:stretch>
          </a:blipFill>
        </p:spPr>
      </p:sp>
      <p:sp>
        <p:nvSpPr>
          <p:cNvPr id="3" name="TextBox 3"/>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4" name="TextBox 4"/>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Tree>
    <p:extLst>
      <p:ext uri="{BB962C8B-B14F-4D97-AF65-F5344CB8AC3E}">
        <p14:creationId xmlns:p14="http://schemas.microsoft.com/office/powerpoint/2010/main" val="24323254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3"/>
            <a:stretch>
              <a:fillRect l="-1609" t="-168879" r="-134817" b="-318251"/>
            </a:stretch>
          </a:blipFill>
        </p:spPr>
      </p:sp>
      <p:sp>
        <p:nvSpPr>
          <p:cNvPr id="3" name="TextBox 3"/>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4" name="TextBox 4"/>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5" name="Freeform 5"/>
          <p:cNvSpPr/>
          <p:nvPr/>
        </p:nvSpPr>
        <p:spPr>
          <a:xfrm>
            <a:off x="4935371" y="5143500"/>
            <a:ext cx="8417258" cy="1014105"/>
          </a:xfrm>
          <a:custGeom>
            <a:avLst/>
            <a:gdLst/>
            <a:ahLst/>
            <a:cxnLst/>
            <a:rect l="l" t="t" r="r" b="b"/>
            <a:pathLst>
              <a:path w="8417258" h="1014105">
                <a:moveTo>
                  <a:pt x="0" y="0"/>
                </a:moveTo>
                <a:lnTo>
                  <a:pt x="8417258" y="0"/>
                </a:lnTo>
                <a:lnTo>
                  <a:pt x="8417258" y="1014105"/>
                </a:lnTo>
                <a:lnTo>
                  <a:pt x="0" y="1014105"/>
                </a:lnTo>
                <a:lnTo>
                  <a:pt x="0" y="0"/>
                </a:lnTo>
                <a:close/>
              </a:path>
            </a:pathLst>
          </a:custGeom>
          <a:blipFill>
            <a:blip r:embed="rId3"/>
            <a:stretch>
              <a:fillRect r="-34856" b="-391080"/>
            </a:stretch>
          </a:blipFill>
        </p:spPr>
      </p:sp>
    </p:spTree>
    <p:extLst>
      <p:ext uri="{BB962C8B-B14F-4D97-AF65-F5344CB8AC3E}">
        <p14:creationId xmlns:p14="http://schemas.microsoft.com/office/powerpoint/2010/main" val="32545179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Freeform 4"/>
          <p:cNvSpPr/>
          <p:nvPr/>
        </p:nvSpPr>
        <p:spPr>
          <a:xfrm>
            <a:off x="4935371" y="5143500"/>
            <a:ext cx="8417258" cy="1014105"/>
          </a:xfrm>
          <a:custGeom>
            <a:avLst/>
            <a:gdLst/>
            <a:ahLst/>
            <a:cxnLst/>
            <a:rect l="l" t="t" r="r" b="b"/>
            <a:pathLst>
              <a:path w="8417258" h="1014105">
                <a:moveTo>
                  <a:pt x="0" y="0"/>
                </a:moveTo>
                <a:lnTo>
                  <a:pt x="8417258" y="0"/>
                </a:lnTo>
                <a:lnTo>
                  <a:pt x="8417258" y="1014105"/>
                </a:lnTo>
                <a:lnTo>
                  <a:pt x="0" y="1014105"/>
                </a:lnTo>
                <a:lnTo>
                  <a:pt x="0" y="0"/>
                </a:lnTo>
                <a:close/>
              </a:path>
            </a:pathLst>
          </a:custGeom>
          <a:blipFill>
            <a:blip r:embed="rId3"/>
            <a:stretch>
              <a:fillRect r="-34856" b="-391080"/>
            </a:stretch>
          </a:blipFill>
        </p:spPr>
      </p:sp>
      <p:sp>
        <p:nvSpPr>
          <p:cNvPr id="5" name="Freeform 5"/>
          <p:cNvSpPr/>
          <p:nvPr/>
        </p:nvSpPr>
        <p:spPr>
          <a:xfrm>
            <a:off x="9513581" y="7138034"/>
            <a:ext cx="4061987" cy="2481801"/>
          </a:xfrm>
          <a:custGeom>
            <a:avLst/>
            <a:gdLst/>
            <a:ahLst/>
            <a:cxnLst/>
            <a:rect l="l" t="t" r="r" b="b"/>
            <a:pathLst>
              <a:path w="4061987" h="2481801">
                <a:moveTo>
                  <a:pt x="0" y="0"/>
                </a:moveTo>
                <a:lnTo>
                  <a:pt x="4061987" y="0"/>
                </a:lnTo>
                <a:lnTo>
                  <a:pt x="4061987" y="2481801"/>
                </a:lnTo>
                <a:lnTo>
                  <a:pt x="0" y="2481801"/>
                </a:lnTo>
                <a:lnTo>
                  <a:pt x="0" y="0"/>
                </a:lnTo>
                <a:close/>
              </a:path>
            </a:pathLst>
          </a:custGeom>
          <a:blipFill>
            <a:blip r:embed="rId3"/>
            <a:stretch>
              <a:fillRect t="-100663" r="-179449"/>
            </a:stretch>
          </a:blipFill>
        </p:spPr>
      </p:sp>
      <p:sp>
        <p:nvSpPr>
          <p:cNvPr id="6" name="Freeform 6"/>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3"/>
            <a:stretch>
              <a:fillRect l="-1609" t="-168879" r="-134817" b="-318251"/>
            </a:stretch>
          </a:blipFill>
        </p:spPr>
      </p:sp>
    </p:spTree>
    <p:extLst>
      <p:ext uri="{BB962C8B-B14F-4D97-AF65-F5344CB8AC3E}">
        <p14:creationId xmlns:p14="http://schemas.microsoft.com/office/powerpoint/2010/main" val="2579259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Freeform 4"/>
          <p:cNvSpPr/>
          <p:nvPr/>
        </p:nvSpPr>
        <p:spPr>
          <a:xfrm>
            <a:off x="4935371" y="5143500"/>
            <a:ext cx="8417258" cy="1014105"/>
          </a:xfrm>
          <a:custGeom>
            <a:avLst/>
            <a:gdLst/>
            <a:ahLst/>
            <a:cxnLst/>
            <a:rect l="l" t="t" r="r" b="b"/>
            <a:pathLst>
              <a:path w="8417258" h="1014105">
                <a:moveTo>
                  <a:pt x="0" y="0"/>
                </a:moveTo>
                <a:lnTo>
                  <a:pt x="8417258" y="0"/>
                </a:lnTo>
                <a:lnTo>
                  <a:pt x="8417258" y="1014105"/>
                </a:lnTo>
                <a:lnTo>
                  <a:pt x="0" y="1014105"/>
                </a:lnTo>
                <a:lnTo>
                  <a:pt x="0" y="0"/>
                </a:lnTo>
                <a:close/>
              </a:path>
            </a:pathLst>
          </a:custGeom>
          <a:blipFill>
            <a:blip r:embed="rId3"/>
            <a:stretch>
              <a:fillRect r="-34856" b="-391080"/>
            </a:stretch>
          </a:blipFill>
        </p:spPr>
      </p:sp>
      <p:sp>
        <p:nvSpPr>
          <p:cNvPr id="5" name="Freeform 5"/>
          <p:cNvSpPr/>
          <p:nvPr/>
        </p:nvSpPr>
        <p:spPr>
          <a:xfrm>
            <a:off x="9513581" y="7138034"/>
            <a:ext cx="4061987" cy="2481801"/>
          </a:xfrm>
          <a:custGeom>
            <a:avLst/>
            <a:gdLst/>
            <a:ahLst/>
            <a:cxnLst/>
            <a:rect l="l" t="t" r="r" b="b"/>
            <a:pathLst>
              <a:path w="4061987" h="2481801">
                <a:moveTo>
                  <a:pt x="0" y="0"/>
                </a:moveTo>
                <a:lnTo>
                  <a:pt x="4061987" y="0"/>
                </a:lnTo>
                <a:lnTo>
                  <a:pt x="4061987" y="2481801"/>
                </a:lnTo>
                <a:lnTo>
                  <a:pt x="0" y="2481801"/>
                </a:lnTo>
                <a:lnTo>
                  <a:pt x="0" y="0"/>
                </a:lnTo>
                <a:close/>
              </a:path>
            </a:pathLst>
          </a:custGeom>
          <a:blipFill>
            <a:blip r:embed="rId3"/>
            <a:stretch>
              <a:fillRect t="-100663" r="-179449"/>
            </a:stretch>
          </a:blipFill>
        </p:spPr>
      </p:sp>
      <p:sp>
        <p:nvSpPr>
          <p:cNvPr id="6" name="Freeform 6"/>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3"/>
            <a:stretch>
              <a:fillRect l="-1609" t="-168879" r="-134817" b="-318251"/>
            </a:stretch>
          </a:blipFill>
        </p:spPr>
      </p:sp>
      <p:sp>
        <p:nvSpPr>
          <p:cNvPr id="7" name="TextBox 7"/>
          <p:cNvSpPr txBox="1"/>
          <p:nvPr/>
        </p:nvSpPr>
        <p:spPr>
          <a:xfrm>
            <a:off x="2414657" y="8756650"/>
            <a:ext cx="7098925" cy="80327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00C4CC"/>
                </a:solidFill>
                <a:effectLst/>
                <a:uLnTx/>
                <a:uFillTx/>
                <a:latin typeface="Agrandir Narrow Bold"/>
                <a:ea typeface="+mn-ea"/>
                <a:cs typeface="+mn-cs"/>
              </a:rPr>
              <a:t>AUTOVALOR-AUTOVECTOR</a:t>
            </a:r>
          </a:p>
        </p:txBody>
      </p:sp>
    </p:spTree>
    <p:extLst>
      <p:ext uri="{BB962C8B-B14F-4D97-AF65-F5344CB8AC3E}">
        <p14:creationId xmlns:p14="http://schemas.microsoft.com/office/powerpoint/2010/main" val="23334937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Freeform 4"/>
          <p:cNvSpPr/>
          <p:nvPr/>
        </p:nvSpPr>
        <p:spPr>
          <a:xfrm>
            <a:off x="9513581" y="8951352"/>
            <a:ext cx="2329799" cy="668483"/>
          </a:xfrm>
          <a:custGeom>
            <a:avLst/>
            <a:gdLst/>
            <a:ahLst/>
            <a:cxnLst/>
            <a:rect l="l" t="t" r="r" b="b"/>
            <a:pathLst>
              <a:path w="2329799" h="668483">
                <a:moveTo>
                  <a:pt x="0" y="0"/>
                </a:moveTo>
                <a:lnTo>
                  <a:pt x="2329800" y="0"/>
                </a:lnTo>
                <a:lnTo>
                  <a:pt x="2329800" y="668483"/>
                </a:lnTo>
                <a:lnTo>
                  <a:pt x="0" y="668483"/>
                </a:lnTo>
                <a:lnTo>
                  <a:pt x="0" y="0"/>
                </a:lnTo>
                <a:close/>
              </a:path>
            </a:pathLst>
          </a:custGeom>
          <a:blipFill>
            <a:blip r:embed="rId3"/>
            <a:stretch>
              <a:fillRect t="-644980" r="-387218"/>
            </a:stretch>
          </a:blipFill>
        </p:spPr>
      </p:sp>
      <p:sp>
        <p:nvSpPr>
          <p:cNvPr id="5" name="Freeform 5"/>
          <p:cNvSpPr/>
          <p:nvPr/>
        </p:nvSpPr>
        <p:spPr>
          <a:xfrm>
            <a:off x="4935371" y="5143500"/>
            <a:ext cx="8417258" cy="1014105"/>
          </a:xfrm>
          <a:custGeom>
            <a:avLst/>
            <a:gdLst/>
            <a:ahLst/>
            <a:cxnLst/>
            <a:rect l="l" t="t" r="r" b="b"/>
            <a:pathLst>
              <a:path w="8417258" h="1014105">
                <a:moveTo>
                  <a:pt x="0" y="0"/>
                </a:moveTo>
                <a:lnTo>
                  <a:pt x="8417258" y="0"/>
                </a:lnTo>
                <a:lnTo>
                  <a:pt x="8417258" y="1014105"/>
                </a:lnTo>
                <a:lnTo>
                  <a:pt x="0" y="1014105"/>
                </a:lnTo>
                <a:lnTo>
                  <a:pt x="0" y="0"/>
                </a:lnTo>
                <a:close/>
              </a:path>
            </a:pathLst>
          </a:custGeom>
          <a:blipFill>
            <a:blip r:embed="rId3"/>
            <a:stretch>
              <a:fillRect r="-34856" b="-391080"/>
            </a:stretch>
          </a:blipFill>
        </p:spPr>
      </p:sp>
      <p:sp>
        <p:nvSpPr>
          <p:cNvPr id="6" name="Freeform 6"/>
          <p:cNvSpPr/>
          <p:nvPr/>
        </p:nvSpPr>
        <p:spPr>
          <a:xfrm>
            <a:off x="10509133" y="5143500"/>
            <a:ext cx="2843496" cy="916982"/>
          </a:xfrm>
          <a:custGeom>
            <a:avLst/>
            <a:gdLst/>
            <a:ahLst/>
            <a:cxnLst/>
            <a:rect l="l" t="t" r="r" b="b"/>
            <a:pathLst>
              <a:path w="2843496" h="916982">
                <a:moveTo>
                  <a:pt x="0" y="0"/>
                </a:moveTo>
                <a:lnTo>
                  <a:pt x="2843496" y="0"/>
                </a:lnTo>
                <a:lnTo>
                  <a:pt x="2843496" y="916982"/>
                </a:lnTo>
                <a:lnTo>
                  <a:pt x="0" y="916982"/>
                </a:lnTo>
                <a:lnTo>
                  <a:pt x="0" y="0"/>
                </a:lnTo>
                <a:close/>
              </a:path>
            </a:pathLst>
          </a:custGeom>
          <a:blipFill>
            <a:blip r:embed="rId4"/>
            <a:stretch>
              <a:fillRect l="-196017" r="-103181" b="-443093"/>
            </a:stretch>
          </a:blipFill>
        </p:spPr>
      </p:sp>
      <p:sp>
        <p:nvSpPr>
          <p:cNvPr id="7" name="Freeform 7"/>
          <p:cNvSpPr/>
          <p:nvPr/>
        </p:nvSpPr>
        <p:spPr>
          <a:xfrm>
            <a:off x="9513581" y="7138034"/>
            <a:ext cx="4061987" cy="2481801"/>
          </a:xfrm>
          <a:custGeom>
            <a:avLst/>
            <a:gdLst/>
            <a:ahLst/>
            <a:cxnLst/>
            <a:rect l="l" t="t" r="r" b="b"/>
            <a:pathLst>
              <a:path w="4061987" h="2481801">
                <a:moveTo>
                  <a:pt x="0" y="0"/>
                </a:moveTo>
                <a:lnTo>
                  <a:pt x="4061987" y="0"/>
                </a:lnTo>
                <a:lnTo>
                  <a:pt x="4061987" y="2481801"/>
                </a:lnTo>
                <a:lnTo>
                  <a:pt x="0" y="2481801"/>
                </a:lnTo>
                <a:lnTo>
                  <a:pt x="0" y="0"/>
                </a:lnTo>
                <a:close/>
              </a:path>
            </a:pathLst>
          </a:custGeom>
          <a:blipFill>
            <a:blip r:embed="rId3"/>
            <a:stretch>
              <a:fillRect t="-100663" r="-179449"/>
            </a:stretch>
          </a:blipFill>
        </p:spPr>
      </p:sp>
      <p:sp>
        <p:nvSpPr>
          <p:cNvPr id="8" name="Freeform 8"/>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3"/>
            <a:stretch>
              <a:fillRect l="-1609" t="-168879" r="-134817" b="-318251"/>
            </a:stretch>
          </a:blipFill>
        </p:spPr>
      </p:sp>
    </p:spTree>
    <p:extLst>
      <p:ext uri="{BB962C8B-B14F-4D97-AF65-F5344CB8AC3E}">
        <p14:creationId xmlns:p14="http://schemas.microsoft.com/office/powerpoint/2010/main" val="3668171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Freeform 4"/>
          <p:cNvSpPr/>
          <p:nvPr/>
        </p:nvSpPr>
        <p:spPr>
          <a:xfrm>
            <a:off x="9513581" y="8951352"/>
            <a:ext cx="2329799" cy="668483"/>
          </a:xfrm>
          <a:custGeom>
            <a:avLst/>
            <a:gdLst/>
            <a:ahLst/>
            <a:cxnLst/>
            <a:rect l="l" t="t" r="r" b="b"/>
            <a:pathLst>
              <a:path w="2329799" h="668483">
                <a:moveTo>
                  <a:pt x="0" y="0"/>
                </a:moveTo>
                <a:lnTo>
                  <a:pt x="2329800" y="0"/>
                </a:lnTo>
                <a:lnTo>
                  <a:pt x="2329800" y="668483"/>
                </a:lnTo>
                <a:lnTo>
                  <a:pt x="0" y="668483"/>
                </a:lnTo>
                <a:lnTo>
                  <a:pt x="0" y="0"/>
                </a:lnTo>
                <a:close/>
              </a:path>
            </a:pathLst>
          </a:custGeom>
          <a:blipFill>
            <a:blip r:embed="rId3"/>
            <a:stretch>
              <a:fillRect t="-644980" r="-387218"/>
            </a:stretch>
          </a:blipFill>
        </p:spPr>
      </p:sp>
      <p:sp>
        <p:nvSpPr>
          <p:cNvPr id="5" name="Freeform 5"/>
          <p:cNvSpPr/>
          <p:nvPr/>
        </p:nvSpPr>
        <p:spPr>
          <a:xfrm>
            <a:off x="10509133" y="5143500"/>
            <a:ext cx="2843496" cy="916982"/>
          </a:xfrm>
          <a:custGeom>
            <a:avLst/>
            <a:gdLst/>
            <a:ahLst/>
            <a:cxnLst/>
            <a:rect l="l" t="t" r="r" b="b"/>
            <a:pathLst>
              <a:path w="2843496" h="916982">
                <a:moveTo>
                  <a:pt x="0" y="0"/>
                </a:moveTo>
                <a:lnTo>
                  <a:pt x="2843496" y="0"/>
                </a:lnTo>
                <a:lnTo>
                  <a:pt x="2843496" y="916982"/>
                </a:lnTo>
                <a:lnTo>
                  <a:pt x="0" y="916982"/>
                </a:lnTo>
                <a:lnTo>
                  <a:pt x="0" y="0"/>
                </a:lnTo>
                <a:close/>
              </a:path>
            </a:pathLst>
          </a:custGeom>
          <a:blipFill>
            <a:blip r:embed="rId4"/>
            <a:stretch>
              <a:fillRect l="-196017" r="-103181" b="-443093"/>
            </a:stretch>
          </a:blipFill>
        </p:spPr>
      </p:sp>
      <p:sp>
        <p:nvSpPr>
          <p:cNvPr id="6" name="TextBox 6"/>
          <p:cNvSpPr txBox="1"/>
          <p:nvPr/>
        </p:nvSpPr>
        <p:spPr>
          <a:xfrm>
            <a:off x="6798121" y="7069355"/>
            <a:ext cx="4691757" cy="701675"/>
          </a:xfrm>
          <a:prstGeom prst="rect">
            <a:avLst/>
          </a:prstGeom>
        </p:spPr>
        <p:txBody>
          <a:bodyPr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Medium"/>
                <a:ea typeface="+mn-ea"/>
                <a:cs typeface="+mn-cs"/>
              </a:rPr>
              <a:t>A tiene sólo un vector L.I</a:t>
            </a:r>
          </a:p>
        </p:txBody>
      </p:sp>
      <p:grpSp>
        <p:nvGrpSpPr>
          <p:cNvPr id="7" name="Group 7"/>
          <p:cNvGrpSpPr/>
          <p:nvPr/>
        </p:nvGrpSpPr>
        <p:grpSpPr>
          <a:xfrm rot="2826504">
            <a:off x="9845129" y="5840810"/>
            <a:ext cx="528029" cy="1135261"/>
            <a:chOff x="0" y="0"/>
            <a:chExt cx="640113" cy="1376240"/>
          </a:xfrm>
        </p:grpSpPr>
        <p:sp>
          <p:nvSpPr>
            <p:cNvPr id="8" name="Freeform 8"/>
            <p:cNvSpPr/>
            <p:nvPr/>
          </p:nvSpPr>
          <p:spPr>
            <a:xfrm>
              <a:off x="0" y="0"/>
              <a:ext cx="640113" cy="1376240"/>
            </a:xfrm>
            <a:custGeom>
              <a:avLst/>
              <a:gdLst/>
              <a:ahLst/>
              <a:cxnLst/>
              <a:rect l="l" t="t" r="r" b="b"/>
              <a:pathLst>
                <a:path w="640113" h="1376240">
                  <a:moveTo>
                    <a:pt x="320057" y="1376240"/>
                  </a:moveTo>
                  <a:lnTo>
                    <a:pt x="0" y="969840"/>
                  </a:lnTo>
                  <a:lnTo>
                    <a:pt x="203200" y="969840"/>
                  </a:lnTo>
                  <a:lnTo>
                    <a:pt x="203200" y="0"/>
                  </a:lnTo>
                  <a:lnTo>
                    <a:pt x="436913" y="0"/>
                  </a:lnTo>
                  <a:lnTo>
                    <a:pt x="436913" y="969840"/>
                  </a:lnTo>
                  <a:lnTo>
                    <a:pt x="640113" y="969840"/>
                  </a:lnTo>
                  <a:lnTo>
                    <a:pt x="320057" y="1376240"/>
                  </a:lnTo>
                  <a:close/>
                </a:path>
              </a:pathLst>
            </a:custGeom>
            <a:solidFill>
              <a:srgbClr val="00C4CC"/>
            </a:solidFill>
          </p:spPr>
        </p:sp>
        <p:sp>
          <p:nvSpPr>
            <p:cNvPr id="9" name="TextBox 9"/>
            <p:cNvSpPr txBox="1"/>
            <p:nvPr/>
          </p:nvSpPr>
          <p:spPr>
            <a:xfrm>
              <a:off x="203200" y="-266700"/>
              <a:ext cx="233713" cy="154134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6297953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50280" y="3279256"/>
            <a:ext cx="8496374" cy="5287352"/>
            <a:chOff x="0" y="0"/>
            <a:chExt cx="2829581" cy="1760868"/>
          </a:xfrm>
        </p:grpSpPr>
        <p:sp>
          <p:nvSpPr>
            <p:cNvPr id="3" name="Freeform 3"/>
            <p:cNvSpPr/>
            <p:nvPr/>
          </p:nvSpPr>
          <p:spPr>
            <a:xfrm>
              <a:off x="0" y="0"/>
              <a:ext cx="2829581" cy="1760868"/>
            </a:xfrm>
            <a:custGeom>
              <a:avLst/>
              <a:gdLst/>
              <a:ahLst/>
              <a:cxnLst/>
              <a:rect l="l" t="t" r="r" b="b"/>
              <a:pathLst>
                <a:path w="2829581" h="1760868">
                  <a:moveTo>
                    <a:pt x="22780" y="0"/>
                  </a:moveTo>
                  <a:lnTo>
                    <a:pt x="2806801" y="0"/>
                  </a:lnTo>
                  <a:cubicBezTo>
                    <a:pt x="2819382" y="0"/>
                    <a:pt x="2829581" y="10199"/>
                    <a:pt x="2829581" y="22780"/>
                  </a:cubicBezTo>
                  <a:lnTo>
                    <a:pt x="2829581" y="1738088"/>
                  </a:lnTo>
                  <a:cubicBezTo>
                    <a:pt x="2829581" y="1750669"/>
                    <a:pt x="2819382" y="1760868"/>
                    <a:pt x="2806801" y="1760868"/>
                  </a:cubicBezTo>
                  <a:lnTo>
                    <a:pt x="22780" y="1760868"/>
                  </a:lnTo>
                  <a:cubicBezTo>
                    <a:pt x="10199" y="1760868"/>
                    <a:pt x="0" y="1750669"/>
                    <a:pt x="0" y="1738088"/>
                  </a:cubicBezTo>
                  <a:lnTo>
                    <a:pt x="0" y="22780"/>
                  </a:lnTo>
                  <a:cubicBezTo>
                    <a:pt x="0" y="10199"/>
                    <a:pt x="10199" y="0"/>
                    <a:pt x="22780" y="0"/>
                  </a:cubicBezTo>
                  <a:close/>
                </a:path>
              </a:pathLst>
            </a:custGeom>
            <a:solidFill>
              <a:srgbClr val="FFFFFF"/>
            </a:solidFill>
          </p:spPr>
        </p:sp>
        <p:sp>
          <p:nvSpPr>
            <p:cNvPr id="4" name="TextBox 4"/>
            <p:cNvSpPr txBox="1"/>
            <p:nvPr/>
          </p:nvSpPr>
          <p:spPr>
            <a:xfrm>
              <a:off x="0" y="-266700"/>
              <a:ext cx="2829581" cy="2027568"/>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504376" y="3279256"/>
            <a:ext cx="9666603" cy="5287352"/>
          </a:xfrm>
          <a:custGeom>
            <a:avLst/>
            <a:gdLst/>
            <a:ahLst/>
            <a:cxnLst/>
            <a:rect l="l" t="t" r="r" b="b"/>
            <a:pathLst>
              <a:path w="9666603" h="5287352">
                <a:moveTo>
                  <a:pt x="0" y="0"/>
                </a:moveTo>
                <a:lnTo>
                  <a:pt x="9666603" y="0"/>
                </a:lnTo>
                <a:lnTo>
                  <a:pt x="9666603" y="5287352"/>
                </a:lnTo>
                <a:lnTo>
                  <a:pt x="0" y="5287352"/>
                </a:lnTo>
                <a:lnTo>
                  <a:pt x="0" y="0"/>
                </a:lnTo>
                <a:close/>
              </a:path>
            </a:pathLst>
          </a:custGeom>
          <a:blipFill>
            <a:blip r:embed="rId3"/>
            <a:stretch>
              <a:fillRect/>
            </a:stretch>
          </a:blipFill>
        </p:spPr>
      </p:sp>
      <p:sp>
        <p:nvSpPr>
          <p:cNvPr id="6" name="TextBox 6"/>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
        <p:nvSpPr>
          <p:cNvPr id="7" name="TextBox 7"/>
          <p:cNvSpPr txBox="1"/>
          <p:nvPr/>
        </p:nvSpPr>
        <p:spPr>
          <a:xfrm>
            <a:off x="10521853" y="4057940"/>
            <a:ext cx="5669260" cy="3282309"/>
          </a:xfrm>
          <a:prstGeom prst="rect">
            <a:avLst/>
          </a:prstGeom>
        </p:spPr>
        <p:txBody>
          <a:bodyPr lIns="0" tIns="0" rIns="0" bIns="0" rtlCol="0" anchor="t">
            <a:spAutoFit/>
          </a:bodyPr>
          <a:lstStyle/>
          <a:p>
            <a:pPr marL="0" marR="0" lvl="0" indent="0" algn="l" defTabSz="914400" rtl="0" eaLnBrk="1" fontAlgn="auto" latinLnBrk="0" hangingPunct="1">
              <a:lnSpc>
                <a:spcPts val="9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Open Sans Light"/>
                <a:ea typeface="+mn-ea"/>
                <a:cs typeface="+mn-cs"/>
              </a:rPr>
              <a:t>Latencia característica</a:t>
            </a:r>
          </a:p>
          <a:p>
            <a:pPr marL="0" marR="0" lvl="0" indent="0" algn="l" defTabSz="914400" rtl="0" eaLnBrk="1" fontAlgn="auto" latinLnBrk="0" hangingPunct="1">
              <a:lnSpc>
                <a:spcPts val="9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Open Sans Light"/>
                <a:ea typeface="+mn-ea"/>
                <a:cs typeface="+mn-cs"/>
              </a:rPr>
              <a:t>Baja SNR</a:t>
            </a:r>
          </a:p>
          <a:p>
            <a:pPr marL="0" marR="0" lvl="0" indent="0" algn="l" defTabSz="914400" rtl="0" eaLnBrk="1" fontAlgn="auto" latinLnBrk="0" hangingPunct="1">
              <a:lnSpc>
                <a:spcPts val="9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Open Sans Light"/>
                <a:ea typeface="+mn-ea"/>
                <a:cs typeface="+mn-cs"/>
              </a:rPr>
              <a:t>Baja variabilidad intersujeto</a:t>
            </a:r>
          </a:p>
        </p:txBody>
      </p:sp>
    </p:spTree>
    <p:extLst>
      <p:ext uri="{BB962C8B-B14F-4D97-AF65-F5344CB8AC3E}">
        <p14:creationId xmlns:p14="http://schemas.microsoft.com/office/powerpoint/2010/main" val="2879353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513581" y="8951352"/>
            <a:ext cx="2329799" cy="668483"/>
          </a:xfrm>
          <a:custGeom>
            <a:avLst/>
            <a:gdLst/>
            <a:ahLst/>
            <a:cxnLst/>
            <a:rect l="l" t="t" r="r" b="b"/>
            <a:pathLst>
              <a:path w="2329799" h="668483">
                <a:moveTo>
                  <a:pt x="0" y="0"/>
                </a:moveTo>
                <a:lnTo>
                  <a:pt x="2329800" y="0"/>
                </a:lnTo>
                <a:lnTo>
                  <a:pt x="2329800" y="668483"/>
                </a:lnTo>
                <a:lnTo>
                  <a:pt x="0" y="668483"/>
                </a:lnTo>
                <a:lnTo>
                  <a:pt x="0" y="0"/>
                </a:lnTo>
                <a:close/>
              </a:path>
            </a:pathLst>
          </a:custGeom>
          <a:blipFill>
            <a:blip r:embed="rId3"/>
            <a:stretch>
              <a:fillRect t="-644980" r="-387218"/>
            </a:stretch>
          </a:blipFill>
        </p:spPr>
      </p:sp>
      <p:sp>
        <p:nvSpPr>
          <p:cNvPr id="3" name="Freeform 3"/>
          <p:cNvSpPr/>
          <p:nvPr/>
        </p:nvSpPr>
        <p:spPr>
          <a:xfrm>
            <a:off x="10509133" y="5143500"/>
            <a:ext cx="2843496" cy="916982"/>
          </a:xfrm>
          <a:custGeom>
            <a:avLst/>
            <a:gdLst/>
            <a:ahLst/>
            <a:cxnLst/>
            <a:rect l="l" t="t" r="r" b="b"/>
            <a:pathLst>
              <a:path w="2843496" h="916982">
                <a:moveTo>
                  <a:pt x="0" y="0"/>
                </a:moveTo>
                <a:lnTo>
                  <a:pt x="2843496" y="0"/>
                </a:lnTo>
                <a:lnTo>
                  <a:pt x="2843496" y="916982"/>
                </a:lnTo>
                <a:lnTo>
                  <a:pt x="0" y="916982"/>
                </a:lnTo>
                <a:lnTo>
                  <a:pt x="0" y="0"/>
                </a:lnTo>
                <a:close/>
              </a:path>
            </a:pathLst>
          </a:custGeom>
          <a:blipFill>
            <a:blip r:embed="rId4"/>
            <a:stretch>
              <a:fillRect l="-196017" r="-103181" b="-443093"/>
            </a:stretch>
          </a:blipFill>
        </p:spPr>
      </p:sp>
      <p:grpSp>
        <p:nvGrpSpPr>
          <p:cNvPr id="4" name="Group 4"/>
          <p:cNvGrpSpPr/>
          <p:nvPr/>
        </p:nvGrpSpPr>
        <p:grpSpPr>
          <a:xfrm rot="-4354240">
            <a:off x="12099666" y="7208749"/>
            <a:ext cx="528029" cy="1135261"/>
            <a:chOff x="0" y="0"/>
            <a:chExt cx="640113" cy="1376240"/>
          </a:xfrm>
        </p:grpSpPr>
        <p:sp>
          <p:nvSpPr>
            <p:cNvPr id="5" name="Freeform 5"/>
            <p:cNvSpPr/>
            <p:nvPr/>
          </p:nvSpPr>
          <p:spPr>
            <a:xfrm>
              <a:off x="0" y="0"/>
              <a:ext cx="640113" cy="1376240"/>
            </a:xfrm>
            <a:custGeom>
              <a:avLst/>
              <a:gdLst/>
              <a:ahLst/>
              <a:cxnLst/>
              <a:rect l="l" t="t" r="r" b="b"/>
              <a:pathLst>
                <a:path w="640113" h="1376240">
                  <a:moveTo>
                    <a:pt x="320057" y="1376240"/>
                  </a:moveTo>
                  <a:lnTo>
                    <a:pt x="0" y="969840"/>
                  </a:lnTo>
                  <a:lnTo>
                    <a:pt x="203200" y="969840"/>
                  </a:lnTo>
                  <a:lnTo>
                    <a:pt x="203200" y="0"/>
                  </a:lnTo>
                  <a:lnTo>
                    <a:pt x="436913" y="0"/>
                  </a:lnTo>
                  <a:lnTo>
                    <a:pt x="436913" y="969840"/>
                  </a:lnTo>
                  <a:lnTo>
                    <a:pt x="640113" y="969840"/>
                  </a:lnTo>
                  <a:lnTo>
                    <a:pt x="320057" y="1376240"/>
                  </a:lnTo>
                  <a:close/>
                </a:path>
              </a:pathLst>
            </a:custGeom>
            <a:solidFill>
              <a:srgbClr val="00C4CC"/>
            </a:solidFill>
          </p:spPr>
        </p:sp>
        <p:sp>
          <p:nvSpPr>
            <p:cNvPr id="6" name="TextBox 6"/>
            <p:cNvSpPr txBox="1"/>
            <p:nvPr/>
          </p:nvSpPr>
          <p:spPr>
            <a:xfrm>
              <a:off x="203200" y="-266700"/>
              <a:ext cx="233713" cy="154134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rot="-6395145">
            <a:off x="12120102" y="8393248"/>
            <a:ext cx="528029" cy="1180562"/>
            <a:chOff x="0" y="0"/>
            <a:chExt cx="640113" cy="1431156"/>
          </a:xfrm>
        </p:grpSpPr>
        <p:sp>
          <p:nvSpPr>
            <p:cNvPr id="8" name="Freeform 8"/>
            <p:cNvSpPr/>
            <p:nvPr/>
          </p:nvSpPr>
          <p:spPr>
            <a:xfrm>
              <a:off x="0" y="0"/>
              <a:ext cx="640113" cy="1431156"/>
            </a:xfrm>
            <a:custGeom>
              <a:avLst/>
              <a:gdLst/>
              <a:ahLst/>
              <a:cxnLst/>
              <a:rect l="l" t="t" r="r" b="b"/>
              <a:pathLst>
                <a:path w="640113" h="1431156">
                  <a:moveTo>
                    <a:pt x="320057" y="1431156"/>
                  </a:moveTo>
                  <a:lnTo>
                    <a:pt x="0" y="1024756"/>
                  </a:lnTo>
                  <a:lnTo>
                    <a:pt x="203200" y="1024756"/>
                  </a:lnTo>
                  <a:lnTo>
                    <a:pt x="203200" y="0"/>
                  </a:lnTo>
                  <a:lnTo>
                    <a:pt x="436913" y="0"/>
                  </a:lnTo>
                  <a:lnTo>
                    <a:pt x="436913" y="1024756"/>
                  </a:lnTo>
                  <a:lnTo>
                    <a:pt x="640113" y="1024756"/>
                  </a:lnTo>
                  <a:lnTo>
                    <a:pt x="320057" y="1431156"/>
                  </a:lnTo>
                  <a:close/>
                </a:path>
              </a:pathLst>
            </a:custGeom>
            <a:solidFill>
              <a:srgbClr val="FFFFFF"/>
            </a:solidFill>
          </p:spPr>
        </p:sp>
        <p:sp>
          <p:nvSpPr>
            <p:cNvPr id="9" name="TextBox 9"/>
            <p:cNvSpPr txBox="1"/>
            <p:nvPr/>
          </p:nvSpPr>
          <p:spPr>
            <a:xfrm>
              <a:off x="203200" y="-266700"/>
              <a:ext cx="233713" cy="1596256"/>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13282376" y="7594720"/>
            <a:ext cx="3072742" cy="1207149"/>
          </a:xfrm>
          <a:custGeom>
            <a:avLst/>
            <a:gdLst/>
            <a:ahLst/>
            <a:cxnLst/>
            <a:rect l="l" t="t" r="r" b="b"/>
            <a:pathLst>
              <a:path w="3072742" h="1207149">
                <a:moveTo>
                  <a:pt x="0" y="0"/>
                </a:moveTo>
                <a:lnTo>
                  <a:pt x="3072742" y="0"/>
                </a:lnTo>
                <a:lnTo>
                  <a:pt x="3072742" y="1207149"/>
                </a:lnTo>
                <a:lnTo>
                  <a:pt x="0" y="1207149"/>
                </a:lnTo>
                <a:lnTo>
                  <a:pt x="0" y="0"/>
                </a:lnTo>
                <a:close/>
              </a:path>
            </a:pathLst>
          </a:custGeom>
          <a:blipFill>
            <a:blip r:embed="rId5"/>
            <a:stretch>
              <a:fillRect/>
            </a:stretch>
          </a:blipFill>
        </p:spPr>
      </p:sp>
      <p:sp>
        <p:nvSpPr>
          <p:cNvPr id="11" name="TextBox 11"/>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12" name="TextBox 12"/>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13" name="TextBox 13"/>
          <p:cNvSpPr txBox="1"/>
          <p:nvPr/>
        </p:nvSpPr>
        <p:spPr>
          <a:xfrm>
            <a:off x="6798121" y="7069355"/>
            <a:ext cx="4691757" cy="701675"/>
          </a:xfrm>
          <a:prstGeom prst="rect">
            <a:avLst/>
          </a:prstGeom>
        </p:spPr>
        <p:txBody>
          <a:bodyPr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Medium"/>
                <a:ea typeface="+mn-ea"/>
                <a:cs typeface="+mn-cs"/>
              </a:rPr>
              <a:t>A tiene sólo un vector L.I</a:t>
            </a:r>
          </a:p>
        </p:txBody>
      </p:sp>
      <p:grpSp>
        <p:nvGrpSpPr>
          <p:cNvPr id="14" name="Group 14"/>
          <p:cNvGrpSpPr/>
          <p:nvPr/>
        </p:nvGrpSpPr>
        <p:grpSpPr>
          <a:xfrm rot="2826504">
            <a:off x="9845129" y="5840810"/>
            <a:ext cx="528029" cy="1135261"/>
            <a:chOff x="0" y="0"/>
            <a:chExt cx="640113" cy="1376240"/>
          </a:xfrm>
        </p:grpSpPr>
        <p:sp>
          <p:nvSpPr>
            <p:cNvPr id="15" name="Freeform 15"/>
            <p:cNvSpPr/>
            <p:nvPr/>
          </p:nvSpPr>
          <p:spPr>
            <a:xfrm>
              <a:off x="0" y="0"/>
              <a:ext cx="640113" cy="1376240"/>
            </a:xfrm>
            <a:custGeom>
              <a:avLst/>
              <a:gdLst/>
              <a:ahLst/>
              <a:cxnLst/>
              <a:rect l="l" t="t" r="r" b="b"/>
              <a:pathLst>
                <a:path w="640113" h="1376240">
                  <a:moveTo>
                    <a:pt x="320057" y="1376240"/>
                  </a:moveTo>
                  <a:lnTo>
                    <a:pt x="0" y="969840"/>
                  </a:lnTo>
                  <a:lnTo>
                    <a:pt x="203200" y="969840"/>
                  </a:lnTo>
                  <a:lnTo>
                    <a:pt x="203200" y="0"/>
                  </a:lnTo>
                  <a:lnTo>
                    <a:pt x="436913" y="0"/>
                  </a:lnTo>
                  <a:lnTo>
                    <a:pt x="436913" y="969840"/>
                  </a:lnTo>
                  <a:lnTo>
                    <a:pt x="640113" y="969840"/>
                  </a:lnTo>
                  <a:lnTo>
                    <a:pt x="320057" y="1376240"/>
                  </a:lnTo>
                  <a:close/>
                </a:path>
              </a:pathLst>
            </a:custGeom>
            <a:solidFill>
              <a:srgbClr val="00C4CC"/>
            </a:solidFill>
          </p:spPr>
        </p:sp>
        <p:sp>
          <p:nvSpPr>
            <p:cNvPr id="16" name="TextBox 16"/>
            <p:cNvSpPr txBox="1"/>
            <p:nvPr/>
          </p:nvSpPr>
          <p:spPr>
            <a:xfrm>
              <a:off x="203200" y="-266700"/>
              <a:ext cx="233713" cy="154134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9369833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TextBox 4"/>
          <p:cNvSpPr txBox="1"/>
          <p:nvPr/>
        </p:nvSpPr>
        <p:spPr>
          <a:xfrm>
            <a:off x="4687474" y="5893569"/>
            <a:ext cx="7527255" cy="290830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Bold"/>
                <a:ea typeface="+mn-ea"/>
                <a:cs typeface="+mn-cs"/>
              </a:rPr>
              <a:t>Sentido físico: </a:t>
            </a:r>
          </a:p>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La ponderación de cada realización es la amplitud de</a:t>
            </a:r>
            <a:r>
              <a:rPr kumimoji="0" lang="en-US" sz="3999" b="0" i="0" u="none" strike="noStrike" kern="1200" cap="none" spc="0" normalizeH="0" baseline="0" noProof="0">
                <a:ln>
                  <a:noFill/>
                </a:ln>
                <a:solidFill>
                  <a:srgbClr val="FFFFFF"/>
                </a:solidFill>
                <a:effectLst/>
                <a:uLnTx/>
                <a:uFillTx/>
                <a:latin typeface="Agrandir Narrow Italics"/>
                <a:ea typeface="+mn-ea"/>
                <a:cs typeface="+mn-cs"/>
              </a:rPr>
              <a:t> s</a:t>
            </a:r>
            <a:r>
              <a:rPr kumimoji="0" lang="en-US" sz="3999" b="0" i="0" u="none" strike="noStrike" kern="1200" cap="none" spc="0" normalizeH="0" baseline="0" noProof="0">
                <a:ln>
                  <a:noFill/>
                </a:ln>
                <a:solidFill>
                  <a:srgbClr val="FFFFFF"/>
                </a:solidFill>
                <a:effectLst/>
                <a:uLnTx/>
                <a:uFillTx/>
                <a:latin typeface="Agrandir Narrow"/>
                <a:ea typeface="+mn-ea"/>
                <a:cs typeface="+mn-cs"/>
              </a:rPr>
              <a:t> </a:t>
            </a:r>
          </a:p>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en cada realización</a:t>
            </a:r>
          </a:p>
        </p:txBody>
      </p:sp>
      <p:sp>
        <p:nvSpPr>
          <p:cNvPr id="5" name="Freeform 5"/>
          <p:cNvSpPr/>
          <p:nvPr/>
        </p:nvSpPr>
        <p:spPr>
          <a:xfrm>
            <a:off x="13282376" y="7594720"/>
            <a:ext cx="3072742" cy="1207149"/>
          </a:xfrm>
          <a:custGeom>
            <a:avLst/>
            <a:gdLst/>
            <a:ahLst/>
            <a:cxnLst/>
            <a:rect l="l" t="t" r="r" b="b"/>
            <a:pathLst>
              <a:path w="3072742" h="1207149">
                <a:moveTo>
                  <a:pt x="0" y="0"/>
                </a:moveTo>
                <a:lnTo>
                  <a:pt x="3072742" y="0"/>
                </a:lnTo>
                <a:lnTo>
                  <a:pt x="3072742" y="1207149"/>
                </a:lnTo>
                <a:lnTo>
                  <a:pt x="0" y="1207149"/>
                </a:lnTo>
                <a:lnTo>
                  <a:pt x="0" y="0"/>
                </a:lnTo>
                <a:close/>
              </a:path>
            </a:pathLst>
          </a:custGeom>
          <a:blipFill>
            <a:blip r:embed="rId3"/>
            <a:stretch>
              <a:fillRect/>
            </a:stretch>
          </a:blipFill>
        </p:spPr>
      </p:sp>
    </p:spTree>
    <p:extLst>
      <p:ext uri="{BB962C8B-B14F-4D97-AF65-F5344CB8AC3E}">
        <p14:creationId xmlns:p14="http://schemas.microsoft.com/office/powerpoint/2010/main" val="33620908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704850" y="4103796"/>
            <a:ext cx="16899632" cy="628377"/>
          </a:xfrm>
          <a:prstGeom prst="rect">
            <a:avLst/>
          </a:prstGeom>
        </p:spPr>
        <p:txBody>
          <a:bodyPr wrap="square"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Open Sans"/>
                <a:ea typeface="+mn-ea"/>
                <a:cs typeface="+mn-cs"/>
              </a:rPr>
              <a:t>Elegimos</a:t>
            </a:r>
            <a:r>
              <a:rPr kumimoji="0" lang="en-US" sz="3500" b="0" i="0" u="none" strike="noStrike" kern="1200" cap="none" spc="0" normalizeH="0" baseline="0" noProof="0" dirty="0">
                <a:ln>
                  <a:noFill/>
                </a:ln>
                <a:solidFill>
                  <a:srgbClr val="FFFFFF"/>
                </a:solidFill>
                <a:effectLst/>
                <a:uLnTx/>
                <a:uFillTx/>
                <a:latin typeface="Open Sans"/>
                <a:ea typeface="+mn-ea"/>
                <a:cs typeface="+mn-cs"/>
              </a:rPr>
              <a:t> el valor de </a:t>
            </a:r>
            <a:r>
              <a:rPr kumimoji="0" lang="en-US" sz="3500" b="0" i="0" u="none" strike="noStrike" kern="1200" cap="none" spc="0" normalizeH="0" baseline="0" noProof="0" dirty="0" err="1">
                <a:ln>
                  <a:noFill/>
                </a:ln>
                <a:solidFill>
                  <a:srgbClr val="000000"/>
                </a:solidFill>
                <a:effectLst/>
                <a:uLnTx/>
                <a:uFillTx/>
                <a:latin typeface="Open Sans"/>
                <a:ea typeface="+mn-ea"/>
                <a:cs typeface="+mn-cs"/>
              </a:rPr>
              <a:t>cw</a:t>
            </a:r>
            <a:r>
              <a:rPr kumimoji="0" lang="en-US" sz="3500" b="0" i="0" u="none" strike="noStrike" kern="1200" cap="none" spc="0" normalizeH="0" baseline="0" noProof="0" dirty="0">
                <a:ln>
                  <a:noFill/>
                </a:ln>
                <a:solidFill>
                  <a:srgbClr val="000000"/>
                </a:solidFill>
                <a:effectLst/>
                <a:uLnTx/>
                <a:uFillTx/>
                <a:latin typeface="Open Sans"/>
                <a:ea typeface="+mn-ea"/>
                <a:cs typeface="+mn-cs"/>
              </a:rPr>
              <a:t> </a:t>
            </a:r>
            <a:r>
              <a:rPr kumimoji="0" lang="en-US" sz="3500" b="0" i="0" u="none" strike="noStrike" kern="1200" cap="none" spc="0" normalizeH="0" baseline="0" noProof="0" dirty="0">
                <a:ln>
                  <a:noFill/>
                </a:ln>
                <a:solidFill>
                  <a:srgbClr val="FFFFFF"/>
                </a:solidFill>
                <a:effectLst/>
                <a:uLnTx/>
                <a:uFillTx/>
                <a:latin typeface="Open Sans"/>
                <a:ea typeface="+mn-ea"/>
                <a:cs typeface="+mn-cs"/>
              </a:rPr>
              <a:t>para que 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estimador</a:t>
            </a:r>
            <a:r>
              <a:rPr kumimoji="0" lang="en-US" sz="3500" b="0" i="0" u="none" strike="noStrike" kern="1200" cap="none" spc="0" normalizeH="0" baseline="0" noProof="0" dirty="0">
                <a:ln>
                  <a:noFill/>
                </a:ln>
                <a:solidFill>
                  <a:srgbClr val="FFFFFF"/>
                </a:solidFill>
                <a:effectLst/>
                <a:uLnTx/>
                <a:uFillTx/>
                <a:latin typeface="Open Sans"/>
                <a:ea typeface="+mn-ea"/>
                <a:cs typeface="+mn-cs"/>
              </a:rPr>
              <a:t> del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promedio</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resulte</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insesgado</a:t>
            </a:r>
            <a:r>
              <a:rPr kumimoji="0" lang="en-US" sz="3500" b="0" i="0" u="none" strike="noStrike" kern="1200" cap="none" spc="0" normalizeH="0" baseline="0" noProof="0" dirty="0">
                <a:ln>
                  <a:noFill/>
                </a:ln>
                <a:solidFill>
                  <a:srgbClr val="FFFFFF"/>
                </a:solidFill>
                <a:effectLst/>
                <a:uLnTx/>
                <a:uFillTx/>
                <a:latin typeface="Open Sans"/>
                <a:ea typeface="+mn-ea"/>
                <a:cs typeface="+mn-cs"/>
              </a:rPr>
              <a:t>:</a:t>
            </a:r>
          </a:p>
        </p:txBody>
      </p:sp>
      <p:sp>
        <p:nvSpPr>
          <p:cNvPr id="3" name="Freeform 3"/>
          <p:cNvSpPr/>
          <p:nvPr/>
        </p:nvSpPr>
        <p:spPr>
          <a:xfrm>
            <a:off x="5236413" y="4018844"/>
            <a:ext cx="603164" cy="798283"/>
          </a:xfrm>
          <a:custGeom>
            <a:avLst/>
            <a:gdLst/>
            <a:ahLst/>
            <a:cxnLst/>
            <a:rect l="l" t="t" r="r" b="b"/>
            <a:pathLst>
              <a:path w="603164" h="798283">
                <a:moveTo>
                  <a:pt x="0" y="0"/>
                </a:moveTo>
                <a:lnTo>
                  <a:pt x="603163" y="0"/>
                </a:lnTo>
                <a:lnTo>
                  <a:pt x="603163" y="798283"/>
                </a:lnTo>
                <a:lnTo>
                  <a:pt x="0" y="798283"/>
                </a:lnTo>
                <a:lnTo>
                  <a:pt x="0" y="0"/>
                </a:lnTo>
                <a:close/>
              </a:path>
            </a:pathLst>
          </a:custGeom>
          <a:blipFill>
            <a:blip r:embed="rId3"/>
            <a:stretch>
              <a:fillRect l="-206622" r="-97498" b="-19956"/>
            </a:stretch>
          </a:blipFill>
        </p:spPr>
      </p:sp>
      <p:sp>
        <p:nvSpPr>
          <p:cNvPr id="4" name="Freeform 4"/>
          <p:cNvSpPr/>
          <p:nvPr/>
        </p:nvSpPr>
        <p:spPr>
          <a:xfrm>
            <a:off x="3579454" y="5009476"/>
            <a:ext cx="11150424" cy="1258680"/>
          </a:xfrm>
          <a:custGeom>
            <a:avLst/>
            <a:gdLst/>
            <a:ahLst/>
            <a:cxnLst/>
            <a:rect l="l" t="t" r="r" b="b"/>
            <a:pathLst>
              <a:path w="11150424" h="1258680">
                <a:moveTo>
                  <a:pt x="0" y="0"/>
                </a:moveTo>
                <a:lnTo>
                  <a:pt x="11150424" y="0"/>
                </a:lnTo>
                <a:lnTo>
                  <a:pt x="11150424" y="1258680"/>
                </a:lnTo>
                <a:lnTo>
                  <a:pt x="0" y="1258680"/>
                </a:lnTo>
                <a:lnTo>
                  <a:pt x="0" y="0"/>
                </a:lnTo>
                <a:close/>
              </a:path>
            </a:pathLst>
          </a:custGeom>
          <a:blipFill>
            <a:blip r:embed="rId4"/>
            <a:stretch>
              <a:fillRect/>
            </a:stretch>
          </a:blipFill>
        </p:spPr>
      </p:sp>
      <p:sp>
        <p:nvSpPr>
          <p:cNvPr id="5" name="TextBox 5"/>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Tree>
    <p:extLst>
      <p:ext uri="{BB962C8B-B14F-4D97-AF65-F5344CB8AC3E}">
        <p14:creationId xmlns:p14="http://schemas.microsoft.com/office/powerpoint/2010/main" val="8162466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Freeform 4"/>
          <p:cNvSpPr/>
          <p:nvPr/>
        </p:nvSpPr>
        <p:spPr>
          <a:xfrm>
            <a:off x="3579454" y="5009476"/>
            <a:ext cx="11150424" cy="1258680"/>
          </a:xfrm>
          <a:custGeom>
            <a:avLst/>
            <a:gdLst/>
            <a:ahLst/>
            <a:cxnLst/>
            <a:rect l="l" t="t" r="r" b="b"/>
            <a:pathLst>
              <a:path w="11150424" h="1258680">
                <a:moveTo>
                  <a:pt x="0" y="0"/>
                </a:moveTo>
                <a:lnTo>
                  <a:pt x="11150424" y="0"/>
                </a:lnTo>
                <a:lnTo>
                  <a:pt x="11150424" y="1258680"/>
                </a:lnTo>
                <a:lnTo>
                  <a:pt x="0" y="1258680"/>
                </a:lnTo>
                <a:lnTo>
                  <a:pt x="0" y="0"/>
                </a:lnTo>
                <a:close/>
              </a:path>
            </a:pathLst>
          </a:custGeom>
          <a:blipFill>
            <a:blip r:embed="rId3"/>
            <a:stretch>
              <a:fillRect/>
            </a:stretch>
          </a:blipFill>
        </p:spPr>
      </p:sp>
      <p:sp>
        <p:nvSpPr>
          <p:cNvPr id="5" name="Freeform 5"/>
          <p:cNvSpPr/>
          <p:nvPr/>
        </p:nvSpPr>
        <p:spPr>
          <a:xfrm>
            <a:off x="5540039" y="7563556"/>
            <a:ext cx="2496604" cy="1482358"/>
          </a:xfrm>
          <a:custGeom>
            <a:avLst/>
            <a:gdLst/>
            <a:ahLst/>
            <a:cxnLst/>
            <a:rect l="l" t="t" r="r" b="b"/>
            <a:pathLst>
              <a:path w="2496604" h="1482358">
                <a:moveTo>
                  <a:pt x="0" y="0"/>
                </a:moveTo>
                <a:lnTo>
                  <a:pt x="2496603" y="0"/>
                </a:lnTo>
                <a:lnTo>
                  <a:pt x="2496603" y="1482359"/>
                </a:lnTo>
                <a:lnTo>
                  <a:pt x="0" y="1482359"/>
                </a:lnTo>
                <a:lnTo>
                  <a:pt x="0" y="0"/>
                </a:lnTo>
                <a:close/>
              </a:path>
            </a:pathLst>
          </a:custGeom>
          <a:blipFill>
            <a:blip r:embed="rId4"/>
            <a:stretch>
              <a:fillRect/>
            </a:stretch>
          </a:blipFill>
        </p:spPr>
      </p:sp>
      <p:sp>
        <p:nvSpPr>
          <p:cNvPr id="6" name="Freeform 6"/>
          <p:cNvSpPr/>
          <p:nvPr/>
        </p:nvSpPr>
        <p:spPr>
          <a:xfrm>
            <a:off x="10530960" y="7734300"/>
            <a:ext cx="3392674" cy="1015885"/>
          </a:xfrm>
          <a:custGeom>
            <a:avLst/>
            <a:gdLst/>
            <a:ahLst/>
            <a:cxnLst/>
            <a:rect l="l" t="t" r="r" b="b"/>
            <a:pathLst>
              <a:path w="3392674" h="1015885">
                <a:moveTo>
                  <a:pt x="0" y="0"/>
                </a:moveTo>
                <a:lnTo>
                  <a:pt x="3392674" y="0"/>
                </a:lnTo>
                <a:lnTo>
                  <a:pt x="3392674" y="1015885"/>
                </a:lnTo>
                <a:lnTo>
                  <a:pt x="0" y="1015885"/>
                </a:lnTo>
                <a:lnTo>
                  <a:pt x="0" y="0"/>
                </a:lnTo>
                <a:close/>
              </a:path>
            </a:pathLst>
          </a:custGeom>
          <a:blipFill>
            <a:blip r:embed="rId5"/>
            <a:stretch>
              <a:fillRect/>
            </a:stretch>
          </a:blipFill>
        </p:spPr>
      </p:sp>
      <p:sp>
        <p:nvSpPr>
          <p:cNvPr id="7" name="TextBox 7"/>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
        <p:nvSpPr>
          <p:cNvPr id="8" name="TextBox 8"/>
          <p:cNvSpPr txBox="1"/>
          <p:nvPr/>
        </p:nvSpPr>
        <p:spPr>
          <a:xfrm>
            <a:off x="4876799" y="7887223"/>
            <a:ext cx="5318503" cy="628377"/>
          </a:xfrm>
          <a:prstGeom prst="rect">
            <a:avLst/>
          </a:prstGeom>
        </p:spPr>
        <p:txBody>
          <a:bodyPr wrap="square"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Open Sans"/>
                <a:ea typeface="+mn-ea"/>
                <a:cs typeface="+mn-cs"/>
              </a:rPr>
              <a:t>Si                        , </a:t>
            </a:r>
            <a:r>
              <a:rPr kumimoji="0" lang="en-US" sz="3500" b="0" i="0" u="none" strike="noStrike" kern="1200" cap="none" spc="0" normalizeH="0" baseline="0" noProof="0" dirty="0" err="1">
                <a:ln>
                  <a:noFill/>
                </a:ln>
                <a:solidFill>
                  <a:srgbClr val="00C4CC"/>
                </a:solidFill>
                <a:effectLst/>
                <a:uLnTx/>
                <a:uFillTx/>
                <a:latin typeface="Open Sans"/>
                <a:ea typeface="+mn-ea"/>
                <a:cs typeface="+mn-cs"/>
              </a:rPr>
              <a:t>entonces</a:t>
            </a:r>
            <a:endParaRPr kumimoji="0" lang="en-US" sz="3500" b="0" i="0" u="none" strike="noStrike" kern="1200" cap="none" spc="0" normalizeH="0" baseline="0" noProof="0" dirty="0">
              <a:ln>
                <a:noFill/>
              </a:ln>
              <a:solidFill>
                <a:srgbClr val="00C4CC"/>
              </a:solidFill>
              <a:effectLst/>
              <a:uLnTx/>
              <a:uFillTx/>
              <a:latin typeface="Open Sans"/>
              <a:ea typeface="+mn-ea"/>
              <a:cs typeface="+mn-cs"/>
            </a:endParaRPr>
          </a:p>
        </p:txBody>
      </p:sp>
      <p:sp>
        <p:nvSpPr>
          <p:cNvPr id="9" name="TextBox 2"/>
          <p:cNvSpPr txBox="1"/>
          <p:nvPr/>
        </p:nvSpPr>
        <p:spPr>
          <a:xfrm>
            <a:off x="704850" y="4103796"/>
            <a:ext cx="16899632" cy="628377"/>
          </a:xfrm>
          <a:prstGeom prst="rect">
            <a:avLst/>
          </a:prstGeom>
        </p:spPr>
        <p:txBody>
          <a:bodyPr wrap="square"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Open Sans"/>
                <a:ea typeface="+mn-ea"/>
                <a:cs typeface="+mn-cs"/>
              </a:rPr>
              <a:t>Elegimos</a:t>
            </a:r>
            <a:r>
              <a:rPr kumimoji="0" lang="en-US" sz="3500" b="0" i="0" u="none" strike="noStrike" kern="1200" cap="none" spc="0" normalizeH="0" baseline="0" noProof="0" dirty="0">
                <a:ln>
                  <a:noFill/>
                </a:ln>
                <a:solidFill>
                  <a:srgbClr val="FFFFFF"/>
                </a:solidFill>
                <a:effectLst/>
                <a:uLnTx/>
                <a:uFillTx/>
                <a:latin typeface="Open Sans"/>
                <a:ea typeface="+mn-ea"/>
                <a:cs typeface="+mn-cs"/>
              </a:rPr>
              <a:t> el valor de </a:t>
            </a:r>
            <a:r>
              <a:rPr kumimoji="0" lang="en-US" sz="3500" b="0" i="0" u="none" strike="noStrike" kern="1200" cap="none" spc="0" normalizeH="0" baseline="0" noProof="0" dirty="0" err="1">
                <a:ln>
                  <a:noFill/>
                </a:ln>
                <a:solidFill>
                  <a:srgbClr val="000000"/>
                </a:solidFill>
                <a:effectLst/>
                <a:uLnTx/>
                <a:uFillTx/>
                <a:latin typeface="Open Sans"/>
                <a:ea typeface="+mn-ea"/>
                <a:cs typeface="+mn-cs"/>
              </a:rPr>
              <a:t>cw</a:t>
            </a:r>
            <a:r>
              <a:rPr kumimoji="0" lang="en-US" sz="3500" b="0" i="0" u="none" strike="noStrike" kern="1200" cap="none" spc="0" normalizeH="0" baseline="0" noProof="0" dirty="0">
                <a:ln>
                  <a:noFill/>
                </a:ln>
                <a:solidFill>
                  <a:srgbClr val="000000"/>
                </a:solidFill>
                <a:effectLst/>
                <a:uLnTx/>
                <a:uFillTx/>
                <a:latin typeface="Open Sans"/>
                <a:ea typeface="+mn-ea"/>
                <a:cs typeface="+mn-cs"/>
              </a:rPr>
              <a:t> </a:t>
            </a:r>
            <a:r>
              <a:rPr kumimoji="0" lang="en-US" sz="3500" b="0" i="0" u="none" strike="noStrike" kern="1200" cap="none" spc="0" normalizeH="0" baseline="0" noProof="0" dirty="0">
                <a:ln>
                  <a:noFill/>
                </a:ln>
                <a:solidFill>
                  <a:srgbClr val="FFFFFF"/>
                </a:solidFill>
                <a:effectLst/>
                <a:uLnTx/>
                <a:uFillTx/>
                <a:latin typeface="Open Sans"/>
                <a:ea typeface="+mn-ea"/>
                <a:cs typeface="+mn-cs"/>
              </a:rPr>
              <a:t>para que 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estimador</a:t>
            </a:r>
            <a:r>
              <a:rPr kumimoji="0" lang="en-US" sz="3500" b="0" i="0" u="none" strike="noStrike" kern="1200" cap="none" spc="0" normalizeH="0" baseline="0" noProof="0" dirty="0">
                <a:ln>
                  <a:noFill/>
                </a:ln>
                <a:solidFill>
                  <a:srgbClr val="FFFFFF"/>
                </a:solidFill>
                <a:effectLst/>
                <a:uLnTx/>
                <a:uFillTx/>
                <a:latin typeface="Open Sans"/>
                <a:ea typeface="+mn-ea"/>
                <a:cs typeface="+mn-cs"/>
              </a:rPr>
              <a:t> del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promedio</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resulte</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insesgado</a:t>
            </a:r>
            <a:r>
              <a:rPr kumimoji="0" lang="en-US" sz="3500" b="0" i="0" u="none" strike="noStrike" kern="1200" cap="none" spc="0" normalizeH="0" baseline="0" noProof="0" dirty="0">
                <a:ln>
                  <a:noFill/>
                </a:ln>
                <a:solidFill>
                  <a:srgbClr val="FFFFFF"/>
                </a:solidFill>
                <a:effectLst/>
                <a:uLnTx/>
                <a:uFillTx/>
                <a:latin typeface="Open Sans"/>
                <a:ea typeface="+mn-ea"/>
                <a:cs typeface="+mn-cs"/>
              </a:rPr>
              <a:t>:</a:t>
            </a:r>
          </a:p>
        </p:txBody>
      </p:sp>
      <p:sp>
        <p:nvSpPr>
          <p:cNvPr id="10" name="Freeform 3"/>
          <p:cNvSpPr/>
          <p:nvPr/>
        </p:nvSpPr>
        <p:spPr>
          <a:xfrm>
            <a:off x="5236413" y="4018844"/>
            <a:ext cx="603164" cy="798283"/>
          </a:xfrm>
          <a:custGeom>
            <a:avLst/>
            <a:gdLst/>
            <a:ahLst/>
            <a:cxnLst/>
            <a:rect l="l" t="t" r="r" b="b"/>
            <a:pathLst>
              <a:path w="603164" h="798283">
                <a:moveTo>
                  <a:pt x="0" y="0"/>
                </a:moveTo>
                <a:lnTo>
                  <a:pt x="603163" y="0"/>
                </a:lnTo>
                <a:lnTo>
                  <a:pt x="603163" y="798283"/>
                </a:lnTo>
                <a:lnTo>
                  <a:pt x="0" y="798283"/>
                </a:lnTo>
                <a:lnTo>
                  <a:pt x="0" y="0"/>
                </a:lnTo>
                <a:close/>
              </a:path>
            </a:pathLst>
          </a:custGeom>
          <a:blipFill>
            <a:blip r:embed="rId6"/>
            <a:stretch>
              <a:fillRect l="-206622" r="-97498" b="-19956"/>
            </a:stretch>
          </a:blipFill>
        </p:spPr>
      </p:sp>
    </p:spTree>
    <p:extLst>
      <p:ext uri="{BB962C8B-B14F-4D97-AF65-F5344CB8AC3E}">
        <p14:creationId xmlns:p14="http://schemas.microsoft.com/office/powerpoint/2010/main" val="7028745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22650" y="4842101"/>
            <a:ext cx="2496604" cy="1482358"/>
          </a:xfrm>
          <a:custGeom>
            <a:avLst/>
            <a:gdLst/>
            <a:ahLst/>
            <a:cxnLst/>
            <a:rect l="l" t="t" r="r" b="b"/>
            <a:pathLst>
              <a:path w="2496604" h="1482358">
                <a:moveTo>
                  <a:pt x="0" y="0"/>
                </a:moveTo>
                <a:lnTo>
                  <a:pt x="2496603" y="0"/>
                </a:lnTo>
                <a:lnTo>
                  <a:pt x="2496603" y="1482359"/>
                </a:lnTo>
                <a:lnTo>
                  <a:pt x="0" y="1482359"/>
                </a:lnTo>
                <a:lnTo>
                  <a:pt x="0" y="0"/>
                </a:lnTo>
                <a:close/>
              </a:path>
            </a:pathLst>
          </a:custGeom>
          <a:blipFill>
            <a:blip r:embed="rId3"/>
            <a:stretch>
              <a:fillRect/>
            </a:stretch>
          </a:blipFill>
        </p:spPr>
      </p:sp>
      <p:grpSp>
        <p:nvGrpSpPr>
          <p:cNvPr id="3" name="Group 3"/>
          <p:cNvGrpSpPr/>
          <p:nvPr/>
        </p:nvGrpSpPr>
        <p:grpSpPr>
          <a:xfrm>
            <a:off x="7198917" y="5906355"/>
            <a:ext cx="2669015" cy="836209"/>
            <a:chOff x="0" y="0"/>
            <a:chExt cx="2594298" cy="812800"/>
          </a:xfrm>
        </p:grpSpPr>
        <p:sp>
          <p:nvSpPr>
            <p:cNvPr id="4" name="Freeform 4"/>
            <p:cNvSpPr/>
            <p:nvPr/>
          </p:nvSpPr>
          <p:spPr>
            <a:xfrm>
              <a:off x="0" y="0"/>
              <a:ext cx="2594298" cy="812800"/>
            </a:xfrm>
            <a:custGeom>
              <a:avLst/>
              <a:gdLst/>
              <a:ahLst/>
              <a:cxnLst/>
              <a:rect l="l" t="t" r="r" b="b"/>
              <a:pathLst>
                <a:path w="2594298" h="812800">
                  <a:moveTo>
                    <a:pt x="2594298" y="406400"/>
                  </a:moveTo>
                  <a:lnTo>
                    <a:pt x="2187898" y="0"/>
                  </a:lnTo>
                  <a:lnTo>
                    <a:pt x="2187898" y="203200"/>
                  </a:lnTo>
                  <a:lnTo>
                    <a:pt x="0" y="203200"/>
                  </a:lnTo>
                  <a:lnTo>
                    <a:pt x="0" y="609600"/>
                  </a:lnTo>
                  <a:lnTo>
                    <a:pt x="2187898" y="609600"/>
                  </a:lnTo>
                  <a:lnTo>
                    <a:pt x="2187898" y="812800"/>
                  </a:lnTo>
                  <a:lnTo>
                    <a:pt x="2594298" y="406400"/>
                  </a:lnTo>
                  <a:close/>
                </a:path>
              </a:pathLst>
            </a:custGeom>
            <a:solidFill>
              <a:srgbClr val="FFFFFF"/>
            </a:solidFill>
          </p:spPr>
        </p:sp>
        <p:sp>
          <p:nvSpPr>
            <p:cNvPr id="5" name="TextBox 5"/>
            <p:cNvSpPr txBox="1"/>
            <p:nvPr/>
          </p:nvSpPr>
          <p:spPr>
            <a:xfrm>
              <a:off x="0" y="-63500"/>
              <a:ext cx="2492698" cy="67310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3622650" y="7158327"/>
            <a:ext cx="2591464" cy="1018075"/>
          </a:xfrm>
          <a:custGeom>
            <a:avLst/>
            <a:gdLst/>
            <a:ahLst/>
            <a:cxnLst/>
            <a:rect l="l" t="t" r="r" b="b"/>
            <a:pathLst>
              <a:path w="2591464" h="1018075">
                <a:moveTo>
                  <a:pt x="0" y="0"/>
                </a:moveTo>
                <a:lnTo>
                  <a:pt x="2591464" y="0"/>
                </a:lnTo>
                <a:lnTo>
                  <a:pt x="2591464" y="1018075"/>
                </a:lnTo>
                <a:lnTo>
                  <a:pt x="0" y="1018075"/>
                </a:lnTo>
                <a:lnTo>
                  <a:pt x="0" y="0"/>
                </a:lnTo>
                <a:close/>
              </a:path>
            </a:pathLst>
          </a:custGeom>
          <a:blipFill>
            <a:blip r:embed="rId4"/>
            <a:stretch>
              <a:fillRect/>
            </a:stretch>
          </a:blipFill>
        </p:spPr>
      </p:sp>
      <p:grpSp>
        <p:nvGrpSpPr>
          <p:cNvPr id="7" name="Group 7"/>
          <p:cNvGrpSpPr/>
          <p:nvPr/>
        </p:nvGrpSpPr>
        <p:grpSpPr>
          <a:xfrm>
            <a:off x="10253114" y="4862382"/>
            <a:ext cx="4462301" cy="3086100"/>
            <a:chOff x="0" y="0"/>
            <a:chExt cx="1175256" cy="812800"/>
          </a:xfrm>
        </p:grpSpPr>
        <p:sp>
          <p:nvSpPr>
            <p:cNvPr id="8" name="Freeform 8"/>
            <p:cNvSpPr/>
            <p:nvPr/>
          </p:nvSpPr>
          <p:spPr>
            <a:xfrm>
              <a:off x="0" y="0"/>
              <a:ext cx="1175256" cy="812800"/>
            </a:xfrm>
            <a:custGeom>
              <a:avLst/>
              <a:gdLst/>
              <a:ahLst/>
              <a:cxnLst/>
              <a:rect l="l" t="t" r="r" b="b"/>
              <a:pathLst>
                <a:path w="1175256" h="812800">
                  <a:moveTo>
                    <a:pt x="88483" y="0"/>
                  </a:moveTo>
                  <a:lnTo>
                    <a:pt x="1086773" y="0"/>
                  </a:lnTo>
                  <a:cubicBezTo>
                    <a:pt x="1110240" y="0"/>
                    <a:pt x="1132746" y="9322"/>
                    <a:pt x="1149340" y="25916"/>
                  </a:cubicBezTo>
                  <a:cubicBezTo>
                    <a:pt x="1165934" y="42510"/>
                    <a:pt x="1175256" y="65016"/>
                    <a:pt x="1175256" y="88483"/>
                  </a:cubicBezTo>
                  <a:lnTo>
                    <a:pt x="1175256" y="724317"/>
                  </a:lnTo>
                  <a:cubicBezTo>
                    <a:pt x="1175256" y="747784"/>
                    <a:pt x="1165934" y="770290"/>
                    <a:pt x="1149340" y="786884"/>
                  </a:cubicBezTo>
                  <a:cubicBezTo>
                    <a:pt x="1132746" y="803478"/>
                    <a:pt x="1110240" y="812800"/>
                    <a:pt x="1086773" y="812800"/>
                  </a:cubicBezTo>
                  <a:lnTo>
                    <a:pt x="88483" y="812800"/>
                  </a:lnTo>
                  <a:cubicBezTo>
                    <a:pt x="65016" y="812800"/>
                    <a:pt x="42510" y="803478"/>
                    <a:pt x="25916" y="786884"/>
                  </a:cubicBezTo>
                  <a:cubicBezTo>
                    <a:pt x="9322" y="770290"/>
                    <a:pt x="0" y="747784"/>
                    <a:pt x="0" y="724317"/>
                  </a:cubicBezTo>
                  <a:lnTo>
                    <a:pt x="0" y="88483"/>
                  </a:lnTo>
                  <a:cubicBezTo>
                    <a:pt x="0" y="65016"/>
                    <a:pt x="9322" y="42510"/>
                    <a:pt x="25916" y="25916"/>
                  </a:cubicBezTo>
                  <a:cubicBezTo>
                    <a:pt x="42510" y="9322"/>
                    <a:pt x="65016" y="0"/>
                    <a:pt x="88483" y="0"/>
                  </a:cubicBezTo>
                  <a:close/>
                </a:path>
              </a:pathLst>
            </a:custGeom>
            <a:solidFill>
              <a:srgbClr val="FFFFFF"/>
            </a:solidFill>
          </p:spPr>
        </p:sp>
        <p:sp>
          <p:nvSpPr>
            <p:cNvPr id="9" name="TextBox 9"/>
            <p:cNvSpPr txBox="1"/>
            <p:nvPr/>
          </p:nvSpPr>
          <p:spPr>
            <a:xfrm>
              <a:off x="0" y="-266700"/>
              <a:ext cx="1175256" cy="107950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10542227" y="5143500"/>
            <a:ext cx="3849921" cy="2523865"/>
          </a:xfrm>
          <a:custGeom>
            <a:avLst/>
            <a:gdLst/>
            <a:ahLst/>
            <a:cxnLst/>
            <a:rect l="l" t="t" r="r" b="b"/>
            <a:pathLst>
              <a:path w="3849921" h="2523865">
                <a:moveTo>
                  <a:pt x="0" y="0"/>
                </a:moveTo>
                <a:lnTo>
                  <a:pt x="3849921" y="0"/>
                </a:lnTo>
                <a:lnTo>
                  <a:pt x="3849921" y="2523865"/>
                </a:lnTo>
                <a:lnTo>
                  <a:pt x="0" y="2523865"/>
                </a:lnTo>
                <a:lnTo>
                  <a:pt x="0" y="0"/>
                </a:lnTo>
                <a:close/>
              </a:path>
            </a:pathLst>
          </a:custGeom>
          <a:blipFill>
            <a:blip r:embed="rId5"/>
            <a:stretch>
              <a:fillRect l="-13973" r="-10442"/>
            </a:stretch>
          </a:blipFill>
        </p:spPr>
      </p:sp>
      <p:sp>
        <p:nvSpPr>
          <p:cNvPr id="11" name="TextBox 11"/>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Tree>
    <p:extLst>
      <p:ext uri="{BB962C8B-B14F-4D97-AF65-F5344CB8AC3E}">
        <p14:creationId xmlns:p14="http://schemas.microsoft.com/office/powerpoint/2010/main" val="14807841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3013718" y="3997326"/>
            <a:ext cx="10397482" cy="68897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Open Sans Light Bold"/>
                <a:ea typeface="+mn-ea"/>
                <a:cs typeface="+mn-cs"/>
              </a:rPr>
              <a:t>ESTIMACIÓN DE              </a:t>
            </a:r>
          </a:p>
        </p:txBody>
      </p:sp>
      <p:sp>
        <p:nvSpPr>
          <p:cNvPr id="3" name="Freeform 3"/>
          <p:cNvSpPr/>
          <p:nvPr/>
        </p:nvSpPr>
        <p:spPr>
          <a:xfrm>
            <a:off x="10409854" y="3305452"/>
            <a:ext cx="2691533" cy="1952348"/>
          </a:xfrm>
          <a:custGeom>
            <a:avLst/>
            <a:gdLst/>
            <a:ahLst/>
            <a:cxnLst/>
            <a:rect l="l" t="t" r="r" b="b"/>
            <a:pathLst>
              <a:path w="2691533" h="1952348">
                <a:moveTo>
                  <a:pt x="0" y="0"/>
                </a:moveTo>
                <a:lnTo>
                  <a:pt x="2691533" y="0"/>
                </a:lnTo>
                <a:lnTo>
                  <a:pt x="2691533" y="1952348"/>
                </a:lnTo>
                <a:lnTo>
                  <a:pt x="0" y="1952348"/>
                </a:lnTo>
                <a:lnTo>
                  <a:pt x="0" y="0"/>
                </a:lnTo>
                <a:close/>
              </a:path>
            </a:pathLst>
          </a:custGeom>
          <a:blipFill>
            <a:blip r:embed="rId3"/>
            <a:stretch>
              <a:fillRect l="-166505"/>
            </a:stretch>
          </a:blipFill>
        </p:spPr>
      </p:sp>
      <p:grpSp>
        <p:nvGrpSpPr>
          <p:cNvPr id="4" name="Group 4"/>
          <p:cNvGrpSpPr/>
          <p:nvPr/>
        </p:nvGrpSpPr>
        <p:grpSpPr>
          <a:xfrm>
            <a:off x="1676400" y="6143625"/>
            <a:ext cx="14351501" cy="872108"/>
            <a:chOff x="-778267" y="0"/>
            <a:chExt cx="19135334" cy="1162810"/>
          </a:xfrm>
        </p:grpSpPr>
        <p:sp>
          <p:nvSpPr>
            <p:cNvPr id="5" name="Freeform 5"/>
            <p:cNvSpPr/>
            <p:nvPr/>
          </p:nvSpPr>
          <p:spPr>
            <a:xfrm>
              <a:off x="7894124" y="0"/>
              <a:ext cx="910868" cy="1162810"/>
            </a:xfrm>
            <a:custGeom>
              <a:avLst/>
              <a:gdLst/>
              <a:ahLst/>
              <a:cxnLst/>
              <a:rect l="l" t="t" r="r" b="b"/>
              <a:pathLst>
                <a:path w="910868" h="1162810">
                  <a:moveTo>
                    <a:pt x="0" y="0"/>
                  </a:moveTo>
                  <a:lnTo>
                    <a:pt x="910868" y="0"/>
                  </a:lnTo>
                  <a:lnTo>
                    <a:pt x="910868" y="1162810"/>
                  </a:lnTo>
                  <a:lnTo>
                    <a:pt x="0" y="1162810"/>
                  </a:lnTo>
                  <a:lnTo>
                    <a:pt x="0" y="0"/>
                  </a:lnTo>
                  <a:close/>
                </a:path>
              </a:pathLst>
            </a:custGeom>
            <a:blipFill>
              <a:blip r:embed="rId4"/>
              <a:stretch>
                <a:fillRect/>
              </a:stretch>
            </a:blipFill>
          </p:spPr>
        </p:sp>
        <p:sp>
          <p:nvSpPr>
            <p:cNvPr id="6" name="Freeform 6"/>
            <p:cNvSpPr/>
            <p:nvPr/>
          </p:nvSpPr>
          <p:spPr>
            <a:xfrm>
              <a:off x="17479833" y="59105"/>
              <a:ext cx="877234" cy="1044601"/>
            </a:xfrm>
            <a:custGeom>
              <a:avLst/>
              <a:gdLst/>
              <a:ahLst/>
              <a:cxnLst/>
              <a:rect l="l" t="t" r="r" b="b"/>
              <a:pathLst>
                <a:path w="877234" h="1044601">
                  <a:moveTo>
                    <a:pt x="0" y="0"/>
                  </a:moveTo>
                  <a:lnTo>
                    <a:pt x="877233" y="0"/>
                  </a:lnTo>
                  <a:lnTo>
                    <a:pt x="877233" y="1044601"/>
                  </a:lnTo>
                  <a:lnTo>
                    <a:pt x="0" y="1044601"/>
                  </a:lnTo>
                  <a:lnTo>
                    <a:pt x="0" y="0"/>
                  </a:lnTo>
                  <a:close/>
                </a:path>
              </a:pathLst>
            </a:custGeom>
            <a:blipFill>
              <a:blip r:embed="rId5"/>
              <a:stretch>
                <a:fillRect/>
              </a:stretch>
            </a:blipFill>
          </p:spPr>
        </p:sp>
        <p:sp>
          <p:nvSpPr>
            <p:cNvPr id="7" name="TextBox 7"/>
            <p:cNvSpPr txBox="1"/>
            <p:nvPr/>
          </p:nvSpPr>
          <p:spPr>
            <a:xfrm>
              <a:off x="-778267" y="3163"/>
              <a:ext cx="18913734" cy="846878"/>
            </a:xfrm>
            <a:prstGeom prst="rect">
              <a:avLst/>
            </a:prstGeom>
          </p:spPr>
          <p:txBody>
            <a:bodyPr wrap="square" lIns="0" tIns="0" rIns="0" bIns="0" rtlCol="0" anchor="t">
              <a:spAutoFit/>
            </a:bodyPr>
            <a:lstStyle/>
            <a:p>
              <a:pPr marL="0" marR="0" lvl="0" indent="0" algn="ctr"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Proyectando</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cada</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realización</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sobre</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el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promedio</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en</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el </a:t>
              </a:r>
              <a:r>
                <a:rPr kumimoji="0" lang="en-US" sz="3399" b="0" i="0" u="none" strike="noStrike" kern="1200" cap="none" spc="0" normalizeH="0" baseline="0" noProof="0" dirty="0" err="1">
                  <a:ln>
                    <a:noFill/>
                  </a:ln>
                  <a:solidFill>
                    <a:srgbClr val="FFFFFF"/>
                  </a:solidFill>
                  <a:effectLst/>
                  <a:uLnTx/>
                  <a:uFillTx/>
                  <a:latin typeface="Agrandir Narrow Bold"/>
                  <a:ea typeface="+mn-ea"/>
                  <a:cs typeface="+mn-cs"/>
                </a:rPr>
                <a:t>ensamble</a:t>
              </a:r>
              <a:r>
                <a:rPr kumimoji="0" lang="en-US" sz="3399" b="0" i="0" u="none" strike="noStrike" kern="1200" cap="none" spc="0" normalizeH="0" baseline="0" noProof="0" dirty="0">
                  <a:ln>
                    <a:noFill/>
                  </a:ln>
                  <a:solidFill>
                    <a:srgbClr val="FFFFFF"/>
                  </a:solidFill>
                  <a:effectLst/>
                  <a:uLnTx/>
                  <a:uFillTx/>
                  <a:latin typeface="Agrandir Narrow Bold"/>
                  <a:ea typeface="+mn-ea"/>
                  <a:cs typeface="+mn-cs"/>
                </a:rPr>
                <a:t>       </a:t>
              </a:r>
            </a:p>
          </p:txBody>
        </p:sp>
      </p:grpSp>
      <p:sp>
        <p:nvSpPr>
          <p:cNvPr id="8" name="Freeform 8"/>
          <p:cNvSpPr/>
          <p:nvPr/>
        </p:nvSpPr>
        <p:spPr>
          <a:xfrm>
            <a:off x="3279987" y="7015733"/>
            <a:ext cx="11728026" cy="1411064"/>
          </a:xfrm>
          <a:custGeom>
            <a:avLst/>
            <a:gdLst/>
            <a:ahLst/>
            <a:cxnLst/>
            <a:rect l="l" t="t" r="r" b="b"/>
            <a:pathLst>
              <a:path w="11728026" h="1411064">
                <a:moveTo>
                  <a:pt x="0" y="0"/>
                </a:moveTo>
                <a:lnTo>
                  <a:pt x="11728026" y="0"/>
                </a:lnTo>
                <a:lnTo>
                  <a:pt x="11728026" y="1411064"/>
                </a:lnTo>
                <a:lnTo>
                  <a:pt x="0" y="1411064"/>
                </a:lnTo>
                <a:lnTo>
                  <a:pt x="0" y="0"/>
                </a:lnTo>
                <a:close/>
              </a:path>
            </a:pathLst>
          </a:custGeom>
          <a:blipFill>
            <a:blip r:embed="rId6"/>
            <a:stretch>
              <a:fillRect/>
            </a:stretch>
          </a:blipFill>
        </p:spPr>
      </p:sp>
      <p:sp>
        <p:nvSpPr>
          <p:cNvPr id="9" name="TextBox 9"/>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Tree>
    <p:extLst>
      <p:ext uri="{BB962C8B-B14F-4D97-AF65-F5344CB8AC3E}">
        <p14:creationId xmlns:p14="http://schemas.microsoft.com/office/powerpoint/2010/main" val="3945963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180178" y="3354376"/>
            <a:ext cx="9927644" cy="5507045"/>
          </a:xfrm>
          <a:custGeom>
            <a:avLst/>
            <a:gdLst/>
            <a:ahLst/>
            <a:cxnLst/>
            <a:rect l="l" t="t" r="r" b="b"/>
            <a:pathLst>
              <a:path w="9927644" h="5507045">
                <a:moveTo>
                  <a:pt x="0" y="0"/>
                </a:moveTo>
                <a:lnTo>
                  <a:pt x="9927644" y="0"/>
                </a:lnTo>
                <a:lnTo>
                  <a:pt x="9927644" y="5507045"/>
                </a:lnTo>
                <a:lnTo>
                  <a:pt x="0" y="5507045"/>
                </a:lnTo>
                <a:lnTo>
                  <a:pt x="0" y="0"/>
                </a:lnTo>
                <a:close/>
              </a:path>
            </a:pathLst>
          </a:custGeom>
          <a:blipFill>
            <a:blip r:embed="rId3"/>
            <a:stretch>
              <a:fillRect t="-107539"/>
            </a:stretch>
          </a:blipFill>
        </p:spPr>
      </p:sp>
      <p:sp>
        <p:nvSpPr>
          <p:cNvPr id="3" name="TextBox 3"/>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1: s[n] variable</a:t>
            </a:r>
          </a:p>
        </p:txBody>
      </p:sp>
    </p:spTree>
    <p:extLst>
      <p:ext uri="{BB962C8B-B14F-4D97-AF65-F5344CB8AC3E}">
        <p14:creationId xmlns:p14="http://schemas.microsoft.com/office/powerpoint/2010/main" val="3645509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217993" y="3788994"/>
            <a:ext cx="8723301" cy="2303343"/>
          </a:xfrm>
          <a:custGeom>
            <a:avLst/>
            <a:gdLst/>
            <a:ahLst/>
            <a:cxnLst/>
            <a:rect l="l" t="t" r="r" b="b"/>
            <a:pathLst>
              <a:path w="8723301" h="2303343">
                <a:moveTo>
                  <a:pt x="0" y="0"/>
                </a:moveTo>
                <a:lnTo>
                  <a:pt x="8723301" y="0"/>
                </a:lnTo>
                <a:lnTo>
                  <a:pt x="8723301" y="2303344"/>
                </a:lnTo>
                <a:lnTo>
                  <a:pt x="0" y="2303344"/>
                </a:lnTo>
                <a:lnTo>
                  <a:pt x="0" y="0"/>
                </a:lnTo>
                <a:close/>
              </a:path>
            </a:pathLst>
          </a:custGeom>
          <a:blipFill>
            <a:blip r:embed="rId3"/>
            <a:stretch>
              <a:fillRect/>
            </a:stretch>
          </a:blipFill>
        </p:spPr>
      </p:sp>
      <p:sp>
        <p:nvSpPr>
          <p:cNvPr id="3" name="Freeform 3"/>
          <p:cNvSpPr/>
          <p:nvPr/>
        </p:nvSpPr>
        <p:spPr>
          <a:xfrm>
            <a:off x="5265461" y="6581039"/>
            <a:ext cx="7757078" cy="2327123"/>
          </a:xfrm>
          <a:custGeom>
            <a:avLst/>
            <a:gdLst/>
            <a:ahLst/>
            <a:cxnLst/>
            <a:rect l="l" t="t" r="r" b="b"/>
            <a:pathLst>
              <a:path w="7757078" h="2327123">
                <a:moveTo>
                  <a:pt x="0" y="0"/>
                </a:moveTo>
                <a:lnTo>
                  <a:pt x="7757078" y="0"/>
                </a:lnTo>
                <a:lnTo>
                  <a:pt x="7757078" y="2327123"/>
                </a:lnTo>
                <a:lnTo>
                  <a:pt x="0" y="2327123"/>
                </a:lnTo>
                <a:lnTo>
                  <a:pt x="0" y="0"/>
                </a:lnTo>
                <a:close/>
              </a:path>
            </a:pathLst>
          </a:custGeom>
          <a:blipFill>
            <a:blip r:embed="rId4"/>
            <a:stretch>
              <a:fillRect/>
            </a:stretch>
          </a:blipFill>
        </p:spPr>
      </p:sp>
      <p:sp>
        <p:nvSpPr>
          <p:cNvPr id="4" name="TextBox 4"/>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Tree>
    <p:extLst>
      <p:ext uri="{BB962C8B-B14F-4D97-AF65-F5344CB8AC3E}">
        <p14:creationId xmlns:p14="http://schemas.microsoft.com/office/powerpoint/2010/main" val="3355274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3" name="Freeform 3"/>
          <p:cNvSpPr/>
          <p:nvPr/>
        </p:nvSpPr>
        <p:spPr>
          <a:xfrm>
            <a:off x="2483427" y="8213780"/>
            <a:ext cx="4734067" cy="545939"/>
          </a:xfrm>
          <a:custGeom>
            <a:avLst/>
            <a:gdLst/>
            <a:ahLst/>
            <a:cxnLst/>
            <a:rect l="l" t="t" r="r" b="b"/>
            <a:pathLst>
              <a:path w="4734067" h="545939">
                <a:moveTo>
                  <a:pt x="0" y="0"/>
                </a:moveTo>
                <a:lnTo>
                  <a:pt x="4734067" y="0"/>
                </a:lnTo>
                <a:lnTo>
                  <a:pt x="4734067" y="545938"/>
                </a:lnTo>
                <a:lnTo>
                  <a:pt x="0" y="545938"/>
                </a:lnTo>
                <a:lnTo>
                  <a:pt x="0" y="0"/>
                </a:lnTo>
                <a:close/>
              </a:path>
            </a:pathLst>
          </a:custGeom>
          <a:blipFill>
            <a:blip r:embed="rId3"/>
            <a:stretch>
              <a:fillRect/>
            </a:stretch>
          </a:blipFill>
        </p:spPr>
      </p:sp>
      <p:sp>
        <p:nvSpPr>
          <p:cNvPr id="4" name="Freeform 4"/>
          <p:cNvSpPr/>
          <p:nvPr/>
        </p:nvSpPr>
        <p:spPr>
          <a:xfrm>
            <a:off x="9374091" y="8415828"/>
            <a:ext cx="6394941" cy="1118697"/>
          </a:xfrm>
          <a:custGeom>
            <a:avLst/>
            <a:gdLst/>
            <a:ahLst/>
            <a:cxnLst/>
            <a:rect l="l" t="t" r="r" b="b"/>
            <a:pathLst>
              <a:path w="6394941" h="1118697">
                <a:moveTo>
                  <a:pt x="0" y="0"/>
                </a:moveTo>
                <a:lnTo>
                  <a:pt x="6394941" y="0"/>
                </a:lnTo>
                <a:lnTo>
                  <a:pt x="6394941" y="1118697"/>
                </a:lnTo>
                <a:lnTo>
                  <a:pt x="0" y="1118697"/>
                </a:lnTo>
                <a:lnTo>
                  <a:pt x="0" y="0"/>
                </a:lnTo>
                <a:close/>
              </a:path>
            </a:pathLst>
          </a:custGeom>
          <a:blipFill>
            <a:blip r:embed="rId4"/>
            <a:stretch>
              <a:fillRect/>
            </a:stretch>
          </a:blipFill>
        </p:spPr>
      </p:sp>
      <p:sp>
        <p:nvSpPr>
          <p:cNvPr id="5" name="TextBox 5"/>
          <p:cNvSpPr txBox="1"/>
          <p:nvPr/>
        </p:nvSpPr>
        <p:spPr>
          <a:xfrm>
            <a:off x="3042725" y="7576280"/>
            <a:ext cx="3141464"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26BEC9"/>
                </a:solidFill>
                <a:effectLst/>
                <a:uLnTx/>
                <a:uFillTx/>
                <a:latin typeface="Open Sans"/>
                <a:ea typeface="+mn-ea"/>
                <a:cs typeface="+mn-cs"/>
              </a:rPr>
              <a:t>Se considera que:</a:t>
            </a:r>
          </a:p>
        </p:txBody>
      </p:sp>
      <p:sp>
        <p:nvSpPr>
          <p:cNvPr id="6" name="Freeform 6"/>
          <p:cNvSpPr/>
          <p:nvPr/>
        </p:nvSpPr>
        <p:spPr>
          <a:xfrm rot="2980085">
            <a:off x="7104277" y="7963853"/>
            <a:ext cx="1647580" cy="465441"/>
          </a:xfrm>
          <a:custGeom>
            <a:avLst/>
            <a:gdLst/>
            <a:ahLst/>
            <a:cxnLst/>
            <a:rect l="l" t="t" r="r" b="b"/>
            <a:pathLst>
              <a:path w="1647580" h="465441">
                <a:moveTo>
                  <a:pt x="0" y="0"/>
                </a:moveTo>
                <a:lnTo>
                  <a:pt x="1647581" y="0"/>
                </a:lnTo>
                <a:lnTo>
                  <a:pt x="1647581" y="465442"/>
                </a:lnTo>
                <a:lnTo>
                  <a:pt x="0" y="465442"/>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3337075" y="5401337"/>
            <a:ext cx="10812445" cy="1258213"/>
          </a:xfrm>
          <a:custGeom>
            <a:avLst/>
            <a:gdLst/>
            <a:ahLst/>
            <a:cxnLst/>
            <a:rect l="l" t="t" r="r" b="b"/>
            <a:pathLst>
              <a:path w="10812445" h="1258213">
                <a:moveTo>
                  <a:pt x="0" y="0"/>
                </a:moveTo>
                <a:lnTo>
                  <a:pt x="10812445" y="0"/>
                </a:lnTo>
                <a:lnTo>
                  <a:pt x="10812445" y="1258213"/>
                </a:lnTo>
                <a:lnTo>
                  <a:pt x="0" y="1258213"/>
                </a:lnTo>
                <a:lnTo>
                  <a:pt x="0" y="0"/>
                </a:lnTo>
                <a:close/>
              </a:path>
            </a:pathLst>
          </a:custGeom>
          <a:blipFill>
            <a:blip r:embed="rId7"/>
            <a:stretch>
              <a:fillRect/>
            </a:stretch>
          </a:blipFill>
        </p:spPr>
      </p:sp>
      <p:sp>
        <p:nvSpPr>
          <p:cNvPr id="8" name="TextBox 8"/>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Tree>
    <p:extLst>
      <p:ext uri="{BB962C8B-B14F-4D97-AF65-F5344CB8AC3E}">
        <p14:creationId xmlns:p14="http://schemas.microsoft.com/office/powerpoint/2010/main" val="19218173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35371" y="5143500"/>
            <a:ext cx="5129012" cy="1014105"/>
          </a:xfrm>
          <a:custGeom>
            <a:avLst/>
            <a:gdLst/>
            <a:ahLst/>
            <a:cxnLst/>
            <a:rect l="l" t="t" r="r" b="b"/>
            <a:pathLst>
              <a:path w="5129012" h="1014105">
                <a:moveTo>
                  <a:pt x="0" y="0"/>
                </a:moveTo>
                <a:lnTo>
                  <a:pt x="5129012" y="0"/>
                </a:lnTo>
                <a:lnTo>
                  <a:pt x="5129012" y="1014105"/>
                </a:lnTo>
                <a:lnTo>
                  <a:pt x="0" y="1014105"/>
                </a:lnTo>
                <a:lnTo>
                  <a:pt x="0" y="0"/>
                </a:lnTo>
                <a:close/>
              </a:path>
            </a:pathLst>
          </a:custGeom>
          <a:blipFill>
            <a:blip r:embed="rId3"/>
            <a:stretch>
              <a:fillRect r="-121313" b="-391080"/>
            </a:stretch>
          </a:blipFill>
        </p:spPr>
      </p:sp>
      <p:sp>
        <p:nvSpPr>
          <p:cNvPr id="3" name="Freeform 3"/>
          <p:cNvSpPr/>
          <p:nvPr/>
        </p:nvSpPr>
        <p:spPr>
          <a:xfrm>
            <a:off x="10675821" y="5234496"/>
            <a:ext cx="4202871" cy="832112"/>
          </a:xfrm>
          <a:custGeom>
            <a:avLst/>
            <a:gdLst/>
            <a:ahLst/>
            <a:cxnLst/>
            <a:rect l="l" t="t" r="r" b="b"/>
            <a:pathLst>
              <a:path w="4202871" h="832112">
                <a:moveTo>
                  <a:pt x="0" y="0"/>
                </a:moveTo>
                <a:lnTo>
                  <a:pt x="4202872" y="0"/>
                </a:lnTo>
                <a:lnTo>
                  <a:pt x="4202872" y="832113"/>
                </a:lnTo>
                <a:lnTo>
                  <a:pt x="0" y="832113"/>
                </a:lnTo>
                <a:lnTo>
                  <a:pt x="0" y="0"/>
                </a:lnTo>
                <a:close/>
              </a:path>
            </a:pathLst>
          </a:custGeom>
          <a:blipFill>
            <a:blip r:embed="rId4"/>
            <a:stretch>
              <a:fillRect/>
            </a:stretch>
          </a:blipFill>
        </p:spPr>
      </p:sp>
      <p:sp>
        <p:nvSpPr>
          <p:cNvPr id="4" name="TextBox 4"/>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5" name="TextBox 5"/>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Tree>
    <p:extLst>
      <p:ext uri="{BB962C8B-B14F-4D97-AF65-F5344CB8AC3E}">
        <p14:creationId xmlns:p14="http://schemas.microsoft.com/office/powerpoint/2010/main" val="1480288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2470" y="4316365"/>
            <a:ext cx="3822321" cy="2974838"/>
          </a:xfrm>
          <a:custGeom>
            <a:avLst/>
            <a:gdLst/>
            <a:ahLst/>
            <a:cxnLst/>
            <a:rect l="l" t="t" r="r" b="b"/>
            <a:pathLst>
              <a:path w="3822321" h="2974838">
                <a:moveTo>
                  <a:pt x="0" y="0"/>
                </a:moveTo>
                <a:lnTo>
                  <a:pt x="3822322" y="0"/>
                </a:lnTo>
                <a:lnTo>
                  <a:pt x="3822322" y="2974838"/>
                </a:lnTo>
                <a:lnTo>
                  <a:pt x="0" y="29748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7560339" y="4762001"/>
            <a:ext cx="3638489" cy="2057400"/>
          </a:xfrm>
          <a:custGeom>
            <a:avLst/>
            <a:gdLst/>
            <a:ahLst/>
            <a:cxnLst/>
            <a:rect l="l" t="t" r="r" b="b"/>
            <a:pathLst>
              <a:path w="3638489" h="2057400">
                <a:moveTo>
                  <a:pt x="0" y="0"/>
                </a:moveTo>
                <a:lnTo>
                  <a:pt x="3638489" y="0"/>
                </a:lnTo>
                <a:lnTo>
                  <a:pt x="3638489"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3225213" y="3624020"/>
            <a:ext cx="2113631" cy="3667184"/>
          </a:xfrm>
          <a:custGeom>
            <a:avLst/>
            <a:gdLst/>
            <a:ahLst/>
            <a:cxnLst/>
            <a:rect l="l" t="t" r="r" b="b"/>
            <a:pathLst>
              <a:path w="2113631" h="3667184">
                <a:moveTo>
                  <a:pt x="0" y="0"/>
                </a:moveTo>
                <a:lnTo>
                  <a:pt x="2113632" y="0"/>
                </a:lnTo>
                <a:lnTo>
                  <a:pt x="2113632" y="3667183"/>
                </a:lnTo>
                <a:lnTo>
                  <a:pt x="0" y="36671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 name="TextBox 5"/>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Tree>
    <p:extLst>
      <p:ext uri="{BB962C8B-B14F-4D97-AF65-F5344CB8AC3E}">
        <p14:creationId xmlns:p14="http://schemas.microsoft.com/office/powerpoint/2010/main" val="1041938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2"/>
            <a:stretch>
              <a:fillRect l="-1609" t="-168879" r="-134817" b="-318251"/>
            </a:stretch>
          </a:blipFill>
        </p:spPr>
      </p:sp>
      <p:sp>
        <p:nvSpPr>
          <p:cNvPr id="3" name="TextBox 3"/>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4" name="TextBox 4"/>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5" name="Freeform 5"/>
          <p:cNvSpPr/>
          <p:nvPr/>
        </p:nvSpPr>
        <p:spPr>
          <a:xfrm>
            <a:off x="4935371" y="5143500"/>
            <a:ext cx="5129012" cy="1014105"/>
          </a:xfrm>
          <a:custGeom>
            <a:avLst/>
            <a:gdLst/>
            <a:ahLst/>
            <a:cxnLst/>
            <a:rect l="l" t="t" r="r" b="b"/>
            <a:pathLst>
              <a:path w="5129012" h="1014105">
                <a:moveTo>
                  <a:pt x="0" y="0"/>
                </a:moveTo>
                <a:lnTo>
                  <a:pt x="5129012" y="0"/>
                </a:lnTo>
                <a:lnTo>
                  <a:pt x="5129012" y="1014105"/>
                </a:lnTo>
                <a:lnTo>
                  <a:pt x="0" y="1014105"/>
                </a:lnTo>
                <a:lnTo>
                  <a:pt x="0" y="0"/>
                </a:lnTo>
                <a:close/>
              </a:path>
            </a:pathLst>
          </a:custGeom>
          <a:blipFill>
            <a:blip r:embed="rId3"/>
            <a:stretch>
              <a:fillRect r="-121313" b="-391080"/>
            </a:stretch>
          </a:blipFill>
        </p:spPr>
      </p:sp>
      <p:sp>
        <p:nvSpPr>
          <p:cNvPr id="6" name="Freeform 6"/>
          <p:cNvSpPr/>
          <p:nvPr/>
        </p:nvSpPr>
        <p:spPr>
          <a:xfrm>
            <a:off x="10675821" y="5234496"/>
            <a:ext cx="4202871" cy="832112"/>
          </a:xfrm>
          <a:custGeom>
            <a:avLst/>
            <a:gdLst/>
            <a:ahLst/>
            <a:cxnLst/>
            <a:rect l="l" t="t" r="r" b="b"/>
            <a:pathLst>
              <a:path w="4202871" h="832112">
                <a:moveTo>
                  <a:pt x="0" y="0"/>
                </a:moveTo>
                <a:lnTo>
                  <a:pt x="4202872" y="0"/>
                </a:lnTo>
                <a:lnTo>
                  <a:pt x="4202872" y="832113"/>
                </a:lnTo>
                <a:lnTo>
                  <a:pt x="0" y="832113"/>
                </a:lnTo>
                <a:lnTo>
                  <a:pt x="0" y="0"/>
                </a:lnTo>
                <a:close/>
              </a:path>
            </a:pathLst>
          </a:custGeom>
          <a:blipFill>
            <a:blip r:embed="rId4"/>
            <a:stretch>
              <a:fillRect/>
            </a:stretch>
          </a:blipFill>
        </p:spPr>
      </p:sp>
    </p:spTree>
    <p:extLst>
      <p:ext uri="{BB962C8B-B14F-4D97-AF65-F5344CB8AC3E}">
        <p14:creationId xmlns:p14="http://schemas.microsoft.com/office/powerpoint/2010/main" val="198322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35371" y="5143500"/>
            <a:ext cx="5129012" cy="1014105"/>
          </a:xfrm>
          <a:custGeom>
            <a:avLst/>
            <a:gdLst/>
            <a:ahLst/>
            <a:cxnLst/>
            <a:rect l="l" t="t" r="r" b="b"/>
            <a:pathLst>
              <a:path w="5129012" h="1014105">
                <a:moveTo>
                  <a:pt x="0" y="0"/>
                </a:moveTo>
                <a:lnTo>
                  <a:pt x="5129012" y="0"/>
                </a:lnTo>
                <a:lnTo>
                  <a:pt x="5129012" y="1014105"/>
                </a:lnTo>
                <a:lnTo>
                  <a:pt x="0" y="1014105"/>
                </a:lnTo>
                <a:lnTo>
                  <a:pt x="0" y="0"/>
                </a:lnTo>
                <a:close/>
              </a:path>
            </a:pathLst>
          </a:custGeom>
          <a:blipFill>
            <a:blip r:embed="rId3"/>
            <a:stretch>
              <a:fillRect r="-121313" b="-391080"/>
            </a:stretch>
          </a:blipFill>
        </p:spPr>
      </p:sp>
      <p:sp>
        <p:nvSpPr>
          <p:cNvPr id="3" name="Freeform 3"/>
          <p:cNvSpPr/>
          <p:nvPr/>
        </p:nvSpPr>
        <p:spPr>
          <a:xfrm>
            <a:off x="10675821" y="5234496"/>
            <a:ext cx="4202871" cy="832112"/>
          </a:xfrm>
          <a:custGeom>
            <a:avLst/>
            <a:gdLst/>
            <a:ahLst/>
            <a:cxnLst/>
            <a:rect l="l" t="t" r="r" b="b"/>
            <a:pathLst>
              <a:path w="4202871" h="832112">
                <a:moveTo>
                  <a:pt x="0" y="0"/>
                </a:moveTo>
                <a:lnTo>
                  <a:pt x="4202872" y="0"/>
                </a:lnTo>
                <a:lnTo>
                  <a:pt x="4202872" y="832113"/>
                </a:lnTo>
                <a:lnTo>
                  <a:pt x="0" y="832113"/>
                </a:lnTo>
                <a:lnTo>
                  <a:pt x="0" y="0"/>
                </a:lnTo>
                <a:close/>
              </a:path>
            </a:pathLst>
          </a:custGeom>
          <a:blipFill>
            <a:blip r:embed="rId4"/>
            <a:stretch>
              <a:fillRect/>
            </a:stretch>
          </a:blipFill>
        </p:spPr>
      </p:sp>
      <p:sp>
        <p:nvSpPr>
          <p:cNvPr id="4" name="Freeform 4"/>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5"/>
            <a:stretch>
              <a:fillRect l="-1609" t="-168879" r="-134817" b="-318251"/>
            </a:stretch>
          </a:blipFill>
        </p:spPr>
      </p:sp>
      <p:sp>
        <p:nvSpPr>
          <p:cNvPr id="5" name="Freeform 5"/>
          <p:cNvSpPr/>
          <p:nvPr/>
        </p:nvSpPr>
        <p:spPr>
          <a:xfrm>
            <a:off x="9877780" y="7101059"/>
            <a:ext cx="3219290" cy="778363"/>
          </a:xfrm>
          <a:custGeom>
            <a:avLst/>
            <a:gdLst/>
            <a:ahLst/>
            <a:cxnLst/>
            <a:rect l="l" t="t" r="r" b="b"/>
            <a:pathLst>
              <a:path w="3219290" h="778363">
                <a:moveTo>
                  <a:pt x="0" y="0"/>
                </a:moveTo>
                <a:lnTo>
                  <a:pt x="3219290" y="0"/>
                </a:lnTo>
                <a:lnTo>
                  <a:pt x="3219290" y="778362"/>
                </a:lnTo>
                <a:lnTo>
                  <a:pt x="0" y="778362"/>
                </a:lnTo>
                <a:lnTo>
                  <a:pt x="0" y="0"/>
                </a:lnTo>
                <a:close/>
              </a:path>
            </a:pathLst>
          </a:custGeom>
          <a:blipFill>
            <a:blip r:embed="rId6"/>
            <a:stretch>
              <a:fillRect b="-156119"/>
            </a:stretch>
          </a:blipFill>
        </p:spPr>
      </p:sp>
      <p:sp>
        <p:nvSpPr>
          <p:cNvPr id="6" name="TextBox 6"/>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7" name="TextBox 7"/>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8" name="TextBox 8"/>
          <p:cNvSpPr txBox="1"/>
          <p:nvPr/>
        </p:nvSpPr>
        <p:spPr>
          <a:xfrm>
            <a:off x="1028700" y="7989695"/>
            <a:ext cx="7098925" cy="80327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00C4CC"/>
                </a:solidFill>
                <a:effectLst/>
                <a:uLnTx/>
                <a:uFillTx/>
                <a:latin typeface="Agrandir Narrow Bold"/>
                <a:ea typeface="+mn-ea"/>
                <a:cs typeface="+mn-cs"/>
              </a:rPr>
              <a:t>AUTOVALOR-AUTOVECTOR</a:t>
            </a:r>
          </a:p>
        </p:txBody>
      </p:sp>
      <p:sp>
        <p:nvSpPr>
          <p:cNvPr id="9" name="Freeform 9"/>
          <p:cNvSpPr/>
          <p:nvPr/>
        </p:nvSpPr>
        <p:spPr>
          <a:xfrm>
            <a:off x="8510735" y="7974671"/>
            <a:ext cx="3395759" cy="861349"/>
          </a:xfrm>
          <a:custGeom>
            <a:avLst/>
            <a:gdLst/>
            <a:ahLst/>
            <a:cxnLst/>
            <a:rect l="l" t="t" r="r" b="b"/>
            <a:pathLst>
              <a:path w="3395759" h="861349">
                <a:moveTo>
                  <a:pt x="0" y="0"/>
                </a:moveTo>
                <a:lnTo>
                  <a:pt x="3395759" y="0"/>
                </a:lnTo>
                <a:lnTo>
                  <a:pt x="3395759" y="861349"/>
                </a:lnTo>
                <a:lnTo>
                  <a:pt x="0" y="861349"/>
                </a:lnTo>
                <a:lnTo>
                  <a:pt x="0" y="0"/>
                </a:lnTo>
                <a:close/>
              </a:path>
            </a:pathLst>
          </a:custGeom>
          <a:blipFill>
            <a:blip r:embed="rId6"/>
            <a:stretch>
              <a:fillRect t="-152929" r="-3604"/>
            </a:stretch>
          </a:blipFill>
        </p:spPr>
      </p:sp>
    </p:spTree>
    <p:extLst>
      <p:ext uri="{BB962C8B-B14F-4D97-AF65-F5344CB8AC3E}">
        <p14:creationId xmlns:p14="http://schemas.microsoft.com/office/powerpoint/2010/main" val="10641236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35371" y="5143500"/>
            <a:ext cx="5129012" cy="1014105"/>
          </a:xfrm>
          <a:custGeom>
            <a:avLst/>
            <a:gdLst/>
            <a:ahLst/>
            <a:cxnLst/>
            <a:rect l="l" t="t" r="r" b="b"/>
            <a:pathLst>
              <a:path w="5129012" h="1014105">
                <a:moveTo>
                  <a:pt x="0" y="0"/>
                </a:moveTo>
                <a:lnTo>
                  <a:pt x="5129012" y="0"/>
                </a:lnTo>
                <a:lnTo>
                  <a:pt x="5129012" y="1014105"/>
                </a:lnTo>
                <a:lnTo>
                  <a:pt x="0" y="1014105"/>
                </a:lnTo>
                <a:lnTo>
                  <a:pt x="0" y="0"/>
                </a:lnTo>
                <a:close/>
              </a:path>
            </a:pathLst>
          </a:custGeom>
          <a:blipFill>
            <a:blip r:embed="rId3"/>
            <a:stretch>
              <a:fillRect r="-121313" b="-391080"/>
            </a:stretch>
          </a:blipFill>
        </p:spPr>
      </p:sp>
      <p:sp>
        <p:nvSpPr>
          <p:cNvPr id="3" name="Freeform 3"/>
          <p:cNvSpPr/>
          <p:nvPr/>
        </p:nvSpPr>
        <p:spPr>
          <a:xfrm>
            <a:off x="10675821" y="5234496"/>
            <a:ext cx="4202871" cy="832112"/>
          </a:xfrm>
          <a:custGeom>
            <a:avLst/>
            <a:gdLst/>
            <a:ahLst/>
            <a:cxnLst/>
            <a:rect l="l" t="t" r="r" b="b"/>
            <a:pathLst>
              <a:path w="4202871" h="832112">
                <a:moveTo>
                  <a:pt x="0" y="0"/>
                </a:moveTo>
                <a:lnTo>
                  <a:pt x="4202872" y="0"/>
                </a:lnTo>
                <a:lnTo>
                  <a:pt x="4202872" y="832113"/>
                </a:lnTo>
                <a:lnTo>
                  <a:pt x="0" y="832113"/>
                </a:lnTo>
                <a:lnTo>
                  <a:pt x="0" y="0"/>
                </a:lnTo>
                <a:close/>
              </a:path>
            </a:pathLst>
          </a:custGeom>
          <a:blipFill>
            <a:blip r:embed="rId4"/>
            <a:stretch>
              <a:fillRect/>
            </a:stretch>
          </a:blipFill>
        </p:spPr>
      </p:sp>
      <p:sp>
        <p:nvSpPr>
          <p:cNvPr id="4" name="Freeform 4"/>
          <p:cNvSpPr/>
          <p:nvPr/>
        </p:nvSpPr>
        <p:spPr>
          <a:xfrm>
            <a:off x="6743425" y="6157605"/>
            <a:ext cx="4801150" cy="848204"/>
          </a:xfrm>
          <a:custGeom>
            <a:avLst/>
            <a:gdLst/>
            <a:ahLst/>
            <a:cxnLst/>
            <a:rect l="l" t="t" r="r" b="b"/>
            <a:pathLst>
              <a:path w="4801150" h="848204">
                <a:moveTo>
                  <a:pt x="0" y="0"/>
                </a:moveTo>
                <a:lnTo>
                  <a:pt x="4801150" y="0"/>
                </a:lnTo>
                <a:lnTo>
                  <a:pt x="4801150" y="848204"/>
                </a:lnTo>
                <a:lnTo>
                  <a:pt x="0" y="848204"/>
                </a:lnTo>
                <a:lnTo>
                  <a:pt x="0" y="0"/>
                </a:lnTo>
                <a:close/>
              </a:path>
            </a:pathLst>
          </a:custGeom>
          <a:blipFill>
            <a:blip r:embed="rId5"/>
            <a:stretch>
              <a:fillRect l="-1609" t="-168879" r="-134817" b="-318251"/>
            </a:stretch>
          </a:blipFill>
        </p:spPr>
      </p:sp>
      <p:sp>
        <p:nvSpPr>
          <p:cNvPr id="5" name="Freeform 5"/>
          <p:cNvSpPr/>
          <p:nvPr/>
        </p:nvSpPr>
        <p:spPr>
          <a:xfrm>
            <a:off x="9877780" y="7101059"/>
            <a:ext cx="3219290" cy="778363"/>
          </a:xfrm>
          <a:custGeom>
            <a:avLst/>
            <a:gdLst/>
            <a:ahLst/>
            <a:cxnLst/>
            <a:rect l="l" t="t" r="r" b="b"/>
            <a:pathLst>
              <a:path w="3219290" h="778363">
                <a:moveTo>
                  <a:pt x="0" y="0"/>
                </a:moveTo>
                <a:lnTo>
                  <a:pt x="3219290" y="0"/>
                </a:lnTo>
                <a:lnTo>
                  <a:pt x="3219290" y="778362"/>
                </a:lnTo>
                <a:lnTo>
                  <a:pt x="0" y="778362"/>
                </a:lnTo>
                <a:lnTo>
                  <a:pt x="0" y="0"/>
                </a:lnTo>
                <a:close/>
              </a:path>
            </a:pathLst>
          </a:custGeom>
          <a:blipFill>
            <a:blip r:embed="rId6"/>
            <a:stretch>
              <a:fillRect b="-156119"/>
            </a:stretch>
          </a:blipFill>
        </p:spPr>
      </p:sp>
      <p:sp>
        <p:nvSpPr>
          <p:cNvPr id="6" name="TextBox 6"/>
          <p:cNvSpPr txBox="1"/>
          <p:nvPr/>
        </p:nvSpPr>
        <p:spPr>
          <a:xfrm>
            <a:off x="3945259" y="3429663"/>
            <a:ext cx="10397482" cy="1314449"/>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DE59"/>
                </a:solidFill>
                <a:effectLst/>
                <a:uLnTx/>
                <a:uFillTx/>
                <a:latin typeface="Open Sans Light Bold"/>
                <a:ea typeface="+mn-ea"/>
                <a:cs typeface="+mn-cs"/>
              </a:rPr>
              <a:t>ESTRATEGIA: </a:t>
            </a:r>
          </a:p>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DE59"/>
                </a:solidFill>
                <a:effectLst/>
                <a:uLnTx/>
                <a:uFillTx/>
                <a:latin typeface="Open Sans Light"/>
                <a:ea typeface="+mn-ea"/>
                <a:cs typeface="+mn-cs"/>
              </a:rPr>
              <a:t>Calcular w / maximice la SNR del promedio</a:t>
            </a:r>
          </a:p>
        </p:txBody>
      </p:sp>
      <p:sp>
        <p:nvSpPr>
          <p:cNvPr id="7" name="TextBox 7"/>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8" name="TextBox 8"/>
          <p:cNvSpPr txBox="1"/>
          <p:nvPr/>
        </p:nvSpPr>
        <p:spPr>
          <a:xfrm>
            <a:off x="1028700" y="7989695"/>
            <a:ext cx="7098925" cy="80327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00C4CC"/>
                </a:solidFill>
                <a:effectLst/>
                <a:uLnTx/>
                <a:uFillTx/>
                <a:latin typeface="Agrandir Narrow Bold"/>
                <a:ea typeface="+mn-ea"/>
                <a:cs typeface="+mn-cs"/>
              </a:rPr>
              <a:t>AUTOVALOR-AUTOVECTOR</a:t>
            </a:r>
          </a:p>
        </p:txBody>
      </p:sp>
      <p:sp>
        <p:nvSpPr>
          <p:cNvPr id="9" name="Freeform 9"/>
          <p:cNvSpPr/>
          <p:nvPr/>
        </p:nvSpPr>
        <p:spPr>
          <a:xfrm>
            <a:off x="8510735" y="7974671"/>
            <a:ext cx="3395759" cy="861349"/>
          </a:xfrm>
          <a:custGeom>
            <a:avLst/>
            <a:gdLst/>
            <a:ahLst/>
            <a:cxnLst/>
            <a:rect l="l" t="t" r="r" b="b"/>
            <a:pathLst>
              <a:path w="3395759" h="861349">
                <a:moveTo>
                  <a:pt x="0" y="0"/>
                </a:moveTo>
                <a:lnTo>
                  <a:pt x="3395759" y="0"/>
                </a:lnTo>
                <a:lnTo>
                  <a:pt x="3395759" y="861349"/>
                </a:lnTo>
                <a:lnTo>
                  <a:pt x="0" y="861349"/>
                </a:lnTo>
                <a:lnTo>
                  <a:pt x="0" y="0"/>
                </a:lnTo>
                <a:close/>
              </a:path>
            </a:pathLst>
          </a:custGeom>
          <a:blipFill>
            <a:blip r:embed="rId6"/>
            <a:stretch>
              <a:fillRect t="-152929" r="-3604"/>
            </a:stretch>
          </a:blipFill>
        </p:spPr>
      </p:sp>
      <p:sp>
        <p:nvSpPr>
          <p:cNvPr id="10" name="Freeform 10"/>
          <p:cNvSpPr/>
          <p:nvPr/>
        </p:nvSpPr>
        <p:spPr>
          <a:xfrm>
            <a:off x="14692779" y="8705645"/>
            <a:ext cx="3232094" cy="906563"/>
          </a:xfrm>
          <a:custGeom>
            <a:avLst/>
            <a:gdLst/>
            <a:ahLst/>
            <a:cxnLst/>
            <a:rect l="l" t="t" r="r" b="b"/>
            <a:pathLst>
              <a:path w="3232094" h="906563">
                <a:moveTo>
                  <a:pt x="0" y="0"/>
                </a:moveTo>
                <a:lnTo>
                  <a:pt x="3232094" y="0"/>
                </a:lnTo>
                <a:lnTo>
                  <a:pt x="3232094" y="906563"/>
                </a:lnTo>
                <a:lnTo>
                  <a:pt x="0" y="906563"/>
                </a:lnTo>
                <a:lnTo>
                  <a:pt x="0" y="0"/>
                </a:lnTo>
                <a:close/>
              </a:path>
            </a:pathLst>
          </a:custGeom>
          <a:blipFill>
            <a:blip r:embed="rId7"/>
            <a:stretch>
              <a:fillRect/>
            </a:stretch>
          </a:blipFill>
        </p:spPr>
      </p:sp>
      <p:sp>
        <p:nvSpPr>
          <p:cNvPr id="11" name="Freeform 11"/>
          <p:cNvSpPr/>
          <p:nvPr/>
        </p:nvSpPr>
        <p:spPr>
          <a:xfrm>
            <a:off x="9664250" y="8939580"/>
            <a:ext cx="1823175" cy="672628"/>
          </a:xfrm>
          <a:custGeom>
            <a:avLst/>
            <a:gdLst/>
            <a:ahLst/>
            <a:cxnLst/>
            <a:rect l="l" t="t" r="r" b="b"/>
            <a:pathLst>
              <a:path w="1823175" h="672628">
                <a:moveTo>
                  <a:pt x="0" y="0"/>
                </a:moveTo>
                <a:lnTo>
                  <a:pt x="1823175" y="0"/>
                </a:lnTo>
                <a:lnTo>
                  <a:pt x="1823175" y="672628"/>
                </a:lnTo>
                <a:lnTo>
                  <a:pt x="0" y="672628"/>
                </a:lnTo>
                <a:lnTo>
                  <a:pt x="0" y="0"/>
                </a:lnTo>
                <a:close/>
              </a:path>
            </a:pathLst>
          </a:custGeom>
          <a:blipFill>
            <a:blip r:embed="rId8"/>
            <a:stretch>
              <a:fillRect/>
            </a:stretch>
          </a:blipFill>
        </p:spPr>
      </p:sp>
      <p:sp>
        <p:nvSpPr>
          <p:cNvPr id="12" name="TextBox 12"/>
          <p:cNvSpPr txBox="1"/>
          <p:nvPr/>
        </p:nvSpPr>
        <p:spPr>
          <a:xfrm>
            <a:off x="10969042" y="8964174"/>
            <a:ext cx="4469299" cy="537845"/>
          </a:xfrm>
          <a:prstGeom prst="rect">
            <a:avLst/>
          </a:prstGeom>
        </p:spPr>
        <p:txBody>
          <a:bodyPr lIns="0" tIns="0" rIns="0" bIns="0" rtlCol="0" anchor="t">
            <a:spAutoFit/>
          </a:bodyPr>
          <a:lstStyle/>
          <a:p>
            <a:pPr marL="0" marR="0" lvl="0" indent="0" algn="ctr" defTabSz="914400" rtl="0" eaLnBrk="1" fontAlgn="auto" latinLnBrk="0" hangingPunct="1">
              <a:lnSpc>
                <a:spcPts val="448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Open Sans"/>
                <a:ea typeface="+mn-ea"/>
                <a:cs typeface="+mn-cs"/>
              </a:rPr>
              <a:t>es rango 1   ==&gt;</a:t>
            </a:r>
          </a:p>
        </p:txBody>
      </p:sp>
    </p:spTree>
    <p:extLst>
      <p:ext uri="{BB962C8B-B14F-4D97-AF65-F5344CB8AC3E}">
        <p14:creationId xmlns:p14="http://schemas.microsoft.com/office/powerpoint/2010/main" val="1642893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857250" y="4103796"/>
            <a:ext cx="16594832" cy="628377"/>
          </a:xfrm>
          <a:prstGeom prst="rect">
            <a:avLst/>
          </a:prstGeom>
        </p:spPr>
        <p:txBody>
          <a:bodyPr wrap="square"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Open Sans"/>
                <a:ea typeface="+mn-ea"/>
                <a:cs typeface="+mn-cs"/>
              </a:rPr>
              <a:t>Elegimos</a:t>
            </a:r>
            <a:r>
              <a:rPr kumimoji="0" lang="en-US" sz="3500" b="0" i="0" u="none" strike="noStrike" kern="1200" cap="none" spc="0" normalizeH="0" baseline="0" noProof="0" dirty="0">
                <a:ln>
                  <a:noFill/>
                </a:ln>
                <a:solidFill>
                  <a:srgbClr val="FFFFFF"/>
                </a:solidFill>
                <a:effectLst/>
                <a:uLnTx/>
                <a:uFillTx/>
                <a:latin typeface="Open Sans"/>
                <a:ea typeface="+mn-ea"/>
                <a:cs typeface="+mn-cs"/>
              </a:rPr>
              <a:t> el valor de </a:t>
            </a:r>
            <a:r>
              <a:rPr kumimoji="0" lang="en-US" sz="3500" b="0" i="0" u="none" strike="noStrike" kern="1200" cap="none" spc="0" normalizeH="0" baseline="0" noProof="0" dirty="0" err="1">
                <a:ln>
                  <a:noFill/>
                </a:ln>
                <a:solidFill>
                  <a:srgbClr val="000000"/>
                </a:solidFill>
                <a:effectLst/>
                <a:uLnTx/>
                <a:uFillTx/>
                <a:latin typeface="Open Sans"/>
                <a:ea typeface="+mn-ea"/>
                <a:cs typeface="+mn-cs"/>
              </a:rPr>
              <a:t>cw</a:t>
            </a:r>
            <a:r>
              <a:rPr kumimoji="0" lang="en-US" sz="3500" b="0" i="0" u="none" strike="noStrike" kern="1200" cap="none" spc="0" normalizeH="0" baseline="0" noProof="0" dirty="0">
                <a:ln>
                  <a:noFill/>
                </a:ln>
                <a:solidFill>
                  <a:srgbClr val="000000"/>
                </a:solidFill>
                <a:effectLst/>
                <a:uLnTx/>
                <a:uFillTx/>
                <a:latin typeface="Open Sans"/>
                <a:ea typeface="+mn-ea"/>
                <a:cs typeface="+mn-cs"/>
              </a:rPr>
              <a:t> </a:t>
            </a:r>
            <a:r>
              <a:rPr kumimoji="0" lang="en-US" sz="3500" b="0" i="0" u="none" strike="noStrike" kern="1200" cap="none" spc="0" normalizeH="0" baseline="0" noProof="0" dirty="0">
                <a:ln>
                  <a:noFill/>
                </a:ln>
                <a:solidFill>
                  <a:srgbClr val="FFFFFF"/>
                </a:solidFill>
                <a:effectLst/>
                <a:uLnTx/>
                <a:uFillTx/>
                <a:latin typeface="Open Sans"/>
                <a:ea typeface="+mn-ea"/>
                <a:cs typeface="+mn-cs"/>
              </a:rPr>
              <a:t>para que 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estimador</a:t>
            </a:r>
            <a:r>
              <a:rPr kumimoji="0" lang="en-US" sz="3500" b="0" i="0" u="none" strike="noStrike" kern="1200" cap="none" spc="0" normalizeH="0" baseline="0" noProof="0" dirty="0">
                <a:ln>
                  <a:noFill/>
                </a:ln>
                <a:solidFill>
                  <a:srgbClr val="FFFFFF"/>
                </a:solidFill>
                <a:effectLst/>
                <a:uLnTx/>
                <a:uFillTx/>
                <a:latin typeface="Open Sans"/>
                <a:ea typeface="+mn-ea"/>
                <a:cs typeface="+mn-cs"/>
              </a:rPr>
              <a:t> del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promedio</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resulte</a:t>
            </a:r>
            <a:r>
              <a:rPr kumimoji="0" lang="en-US" sz="3500" b="0" i="0" u="none" strike="noStrike" kern="1200" cap="none" spc="0" normalizeH="0" baseline="0" noProof="0" dirty="0">
                <a:ln>
                  <a:noFill/>
                </a:ln>
                <a:solidFill>
                  <a:srgbClr val="FFFFFF"/>
                </a:solidFill>
                <a:effectLst/>
                <a:uLnTx/>
                <a:uFillTx/>
                <a:latin typeface="Open Sans"/>
                <a:ea typeface="+mn-ea"/>
                <a:cs typeface="+mn-cs"/>
              </a:rPr>
              <a:t> </a:t>
            </a:r>
            <a:r>
              <a:rPr kumimoji="0" lang="en-US" sz="3500" b="0" i="0" u="none" strike="noStrike" kern="1200" cap="none" spc="0" normalizeH="0" baseline="0" noProof="0" dirty="0" err="1">
                <a:ln>
                  <a:noFill/>
                </a:ln>
                <a:solidFill>
                  <a:srgbClr val="FFFFFF"/>
                </a:solidFill>
                <a:effectLst/>
                <a:uLnTx/>
                <a:uFillTx/>
                <a:latin typeface="Open Sans"/>
                <a:ea typeface="+mn-ea"/>
                <a:cs typeface="+mn-cs"/>
              </a:rPr>
              <a:t>insesgado</a:t>
            </a:r>
            <a:r>
              <a:rPr kumimoji="0" lang="en-US" sz="3500" b="0" i="0" u="none" strike="noStrike" kern="1200" cap="none" spc="0" normalizeH="0" baseline="0" noProof="0" dirty="0">
                <a:ln>
                  <a:noFill/>
                </a:ln>
                <a:solidFill>
                  <a:srgbClr val="FFFFFF"/>
                </a:solidFill>
                <a:effectLst/>
                <a:uLnTx/>
                <a:uFillTx/>
                <a:latin typeface="Open Sans"/>
                <a:ea typeface="+mn-ea"/>
                <a:cs typeface="+mn-cs"/>
              </a:rPr>
              <a:t>:</a:t>
            </a:r>
          </a:p>
        </p:txBody>
      </p:sp>
      <p:sp>
        <p:nvSpPr>
          <p:cNvPr id="3" name="Freeform 3"/>
          <p:cNvSpPr/>
          <p:nvPr/>
        </p:nvSpPr>
        <p:spPr>
          <a:xfrm>
            <a:off x="5236413" y="4018844"/>
            <a:ext cx="603164" cy="798283"/>
          </a:xfrm>
          <a:custGeom>
            <a:avLst/>
            <a:gdLst/>
            <a:ahLst/>
            <a:cxnLst/>
            <a:rect l="l" t="t" r="r" b="b"/>
            <a:pathLst>
              <a:path w="603164" h="798283">
                <a:moveTo>
                  <a:pt x="0" y="0"/>
                </a:moveTo>
                <a:lnTo>
                  <a:pt x="603163" y="0"/>
                </a:lnTo>
                <a:lnTo>
                  <a:pt x="603163" y="798283"/>
                </a:lnTo>
                <a:lnTo>
                  <a:pt x="0" y="798283"/>
                </a:lnTo>
                <a:lnTo>
                  <a:pt x="0" y="0"/>
                </a:lnTo>
                <a:close/>
              </a:path>
            </a:pathLst>
          </a:custGeom>
          <a:blipFill>
            <a:blip r:embed="rId3"/>
            <a:stretch>
              <a:fillRect l="-206622" r="-97498" b="-19956"/>
            </a:stretch>
          </a:blipFill>
        </p:spPr>
      </p:sp>
      <p:sp>
        <p:nvSpPr>
          <p:cNvPr id="4" name="Freeform 4"/>
          <p:cNvSpPr/>
          <p:nvPr/>
        </p:nvSpPr>
        <p:spPr>
          <a:xfrm>
            <a:off x="3404211" y="5143500"/>
            <a:ext cx="11500911" cy="1045537"/>
          </a:xfrm>
          <a:custGeom>
            <a:avLst/>
            <a:gdLst/>
            <a:ahLst/>
            <a:cxnLst/>
            <a:rect l="l" t="t" r="r" b="b"/>
            <a:pathLst>
              <a:path w="11500911" h="1045537">
                <a:moveTo>
                  <a:pt x="0" y="0"/>
                </a:moveTo>
                <a:lnTo>
                  <a:pt x="11500911" y="0"/>
                </a:lnTo>
                <a:lnTo>
                  <a:pt x="11500911" y="1045537"/>
                </a:lnTo>
                <a:lnTo>
                  <a:pt x="0" y="1045537"/>
                </a:lnTo>
                <a:lnTo>
                  <a:pt x="0" y="0"/>
                </a:lnTo>
                <a:close/>
              </a:path>
            </a:pathLst>
          </a:custGeom>
          <a:blipFill>
            <a:blip r:embed="rId4"/>
            <a:stretch>
              <a:fillRect/>
            </a:stretch>
          </a:blipFill>
        </p:spPr>
      </p:sp>
      <p:sp>
        <p:nvSpPr>
          <p:cNvPr id="5" name="Freeform 5"/>
          <p:cNvSpPr/>
          <p:nvPr/>
        </p:nvSpPr>
        <p:spPr>
          <a:xfrm>
            <a:off x="6628411" y="7176462"/>
            <a:ext cx="4528169" cy="1949929"/>
          </a:xfrm>
          <a:custGeom>
            <a:avLst/>
            <a:gdLst/>
            <a:ahLst/>
            <a:cxnLst/>
            <a:rect l="l" t="t" r="r" b="b"/>
            <a:pathLst>
              <a:path w="4528169" h="1949929">
                <a:moveTo>
                  <a:pt x="0" y="0"/>
                </a:moveTo>
                <a:lnTo>
                  <a:pt x="4528169" y="0"/>
                </a:lnTo>
                <a:lnTo>
                  <a:pt x="4528169" y="1949930"/>
                </a:lnTo>
                <a:lnTo>
                  <a:pt x="0" y="1949930"/>
                </a:lnTo>
                <a:lnTo>
                  <a:pt x="0" y="0"/>
                </a:lnTo>
                <a:close/>
              </a:path>
            </a:pathLst>
          </a:custGeom>
          <a:blipFill>
            <a:blip r:embed="rId5"/>
            <a:stretch>
              <a:fillRect/>
            </a:stretch>
          </a:blipFill>
        </p:spPr>
      </p:sp>
      <p:sp>
        <p:nvSpPr>
          <p:cNvPr id="6" name="TextBox 6"/>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7" name="TextBox 7"/>
          <p:cNvSpPr txBox="1"/>
          <p:nvPr/>
        </p:nvSpPr>
        <p:spPr>
          <a:xfrm>
            <a:off x="8036793" y="6625194"/>
            <a:ext cx="2214414" cy="628377"/>
          </a:xfrm>
          <a:prstGeom prst="rect">
            <a:avLst/>
          </a:prstGeom>
        </p:spPr>
        <p:txBody>
          <a:bodyPr wrap="square" lIns="0" tIns="0" rIns="0" bIns="0" rtlCol="0" anchor="t">
            <a:spAutoFit/>
          </a:bodyPr>
          <a:lstStyle/>
          <a:p>
            <a:pPr marL="0" marR="0" lvl="0" indent="0" algn="ctr" defTabSz="9144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00C4CC"/>
                </a:solidFill>
                <a:effectLst/>
                <a:uLnTx/>
                <a:uFillTx/>
                <a:latin typeface="Open Sans"/>
                <a:ea typeface="+mn-ea"/>
                <a:cs typeface="+mn-cs"/>
              </a:rPr>
              <a:t>entonces</a:t>
            </a:r>
            <a:r>
              <a:rPr kumimoji="0" lang="en-US" sz="3500" b="0" i="0" u="none" strike="noStrike" kern="1200" cap="none" spc="0" normalizeH="0" baseline="0" noProof="0" dirty="0">
                <a:ln>
                  <a:noFill/>
                </a:ln>
                <a:solidFill>
                  <a:srgbClr val="00C4CC"/>
                </a:solidFill>
                <a:effectLst/>
                <a:uLnTx/>
                <a:uFillTx/>
                <a:latin typeface="Open Sans"/>
                <a:ea typeface="+mn-ea"/>
                <a:cs typeface="+mn-cs"/>
              </a:rPr>
              <a:t>:</a:t>
            </a:r>
          </a:p>
        </p:txBody>
      </p:sp>
    </p:spTree>
    <p:extLst>
      <p:ext uri="{BB962C8B-B14F-4D97-AF65-F5344CB8AC3E}">
        <p14:creationId xmlns:p14="http://schemas.microsoft.com/office/powerpoint/2010/main" val="36837099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06565" y="4762146"/>
            <a:ext cx="3816077" cy="1643287"/>
          </a:xfrm>
          <a:custGeom>
            <a:avLst/>
            <a:gdLst/>
            <a:ahLst/>
            <a:cxnLst/>
            <a:rect l="l" t="t" r="r" b="b"/>
            <a:pathLst>
              <a:path w="3816077" h="1643287">
                <a:moveTo>
                  <a:pt x="0" y="0"/>
                </a:moveTo>
                <a:lnTo>
                  <a:pt x="3816077" y="0"/>
                </a:lnTo>
                <a:lnTo>
                  <a:pt x="3816077" y="1643286"/>
                </a:lnTo>
                <a:lnTo>
                  <a:pt x="0" y="1643286"/>
                </a:lnTo>
                <a:lnTo>
                  <a:pt x="0" y="0"/>
                </a:lnTo>
                <a:close/>
              </a:path>
            </a:pathLst>
          </a:custGeom>
          <a:blipFill>
            <a:blip r:embed="rId2"/>
            <a:stretch>
              <a:fillRect/>
            </a:stretch>
          </a:blipFill>
        </p:spPr>
      </p:sp>
      <p:sp>
        <p:nvSpPr>
          <p:cNvPr id="3" name="Freeform 3"/>
          <p:cNvSpPr/>
          <p:nvPr/>
        </p:nvSpPr>
        <p:spPr>
          <a:xfrm>
            <a:off x="2998556" y="7173133"/>
            <a:ext cx="3524086" cy="988463"/>
          </a:xfrm>
          <a:custGeom>
            <a:avLst/>
            <a:gdLst/>
            <a:ahLst/>
            <a:cxnLst/>
            <a:rect l="l" t="t" r="r" b="b"/>
            <a:pathLst>
              <a:path w="3524086" h="988463">
                <a:moveTo>
                  <a:pt x="0" y="0"/>
                </a:moveTo>
                <a:lnTo>
                  <a:pt x="3524086" y="0"/>
                </a:lnTo>
                <a:lnTo>
                  <a:pt x="3524086" y="988463"/>
                </a:lnTo>
                <a:lnTo>
                  <a:pt x="0" y="988463"/>
                </a:lnTo>
                <a:lnTo>
                  <a:pt x="0" y="0"/>
                </a:lnTo>
                <a:close/>
              </a:path>
            </a:pathLst>
          </a:custGeom>
          <a:blipFill>
            <a:blip r:embed="rId3"/>
            <a:stretch>
              <a:fillRect/>
            </a:stretch>
          </a:blipFill>
        </p:spPr>
      </p:sp>
      <p:grpSp>
        <p:nvGrpSpPr>
          <p:cNvPr id="4" name="Group 4"/>
          <p:cNvGrpSpPr/>
          <p:nvPr/>
        </p:nvGrpSpPr>
        <p:grpSpPr>
          <a:xfrm>
            <a:off x="7198917" y="5906355"/>
            <a:ext cx="2669015" cy="836209"/>
            <a:chOff x="0" y="0"/>
            <a:chExt cx="2594298" cy="812800"/>
          </a:xfrm>
        </p:grpSpPr>
        <p:sp>
          <p:nvSpPr>
            <p:cNvPr id="5" name="Freeform 5"/>
            <p:cNvSpPr/>
            <p:nvPr/>
          </p:nvSpPr>
          <p:spPr>
            <a:xfrm>
              <a:off x="0" y="0"/>
              <a:ext cx="2594298" cy="812800"/>
            </a:xfrm>
            <a:custGeom>
              <a:avLst/>
              <a:gdLst/>
              <a:ahLst/>
              <a:cxnLst/>
              <a:rect l="l" t="t" r="r" b="b"/>
              <a:pathLst>
                <a:path w="2594298" h="812800">
                  <a:moveTo>
                    <a:pt x="2594298" y="406400"/>
                  </a:moveTo>
                  <a:lnTo>
                    <a:pt x="2187898" y="0"/>
                  </a:lnTo>
                  <a:lnTo>
                    <a:pt x="2187898" y="203200"/>
                  </a:lnTo>
                  <a:lnTo>
                    <a:pt x="0" y="203200"/>
                  </a:lnTo>
                  <a:lnTo>
                    <a:pt x="0" y="609600"/>
                  </a:lnTo>
                  <a:lnTo>
                    <a:pt x="2187898" y="609600"/>
                  </a:lnTo>
                  <a:lnTo>
                    <a:pt x="2187898" y="812800"/>
                  </a:lnTo>
                  <a:lnTo>
                    <a:pt x="2594298" y="406400"/>
                  </a:lnTo>
                  <a:close/>
                </a:path>
              </a:pathLst>
            </a:custGeom>
            <a:solidFill>
              <a:srgbClr val="FFFFFF"/>
            </a:solidFill>
          </p:spPr>
        </p:sp>
        <p:sp>
          <p:nvSpPr>
            <p:cNvPr id="6" name="TextBox 6"/>
            <p:cNvSpPr txBox="1"/>
            <p:nvPr/>
          </p:nvSpPr>
          <p:spPr>
            <a:xfrm>
              <a:off x="0" y="-63500"/>
              <a:ext cx="2492698" cy="67310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10253114" y="4862382"/>
            <a:ext cx="5215863" cy="3086100"/>
            <a:chOff x="0" y="0"/>
            <a:chExt cx="1373725" cy="812800"/>
          </a:xfrm>
        </p:grpSpPr>
        <p:sp>
          <p:nvSpPr>
            <p:cNvPr id="8" name="Freeform 8"/>
            <p:cNvSpPr/>
            <p:nvPr/>
          </p:nvSpPr>
          <p:spPr>
            <a:xfrm>
              <a:off x="0" y="0"/>
              <a:ext cx="1373725" cy="812800"/>
            </a:xfrm>
            <a:custGeom>
              <a:avLst/>
              <a:gdLst/>
              <a:ahLst/>
              <a:cxnLst/>
              <a:rect l="l" t="t" r="r" b="b"/>
              <a:pathLst>
                <a:path w="1373725" h="812800">
                  <a:moveTo>
                    <a:pt x="75699" y="0"/>
                  </a:moveTo>
                  <a:lnTo>
                    <a:pt x="1298026" y="0"/>
                  </a:lnTo>
                  <a:cubicBezTo>
                    <a:pt x="1318102" y="0"/>
                    <a:pt x="1337357" y="7975"/>
                    <a:pt x="1351553" y="22172"/>
                  </a:cubicBezTo>
                  <a:cubicBezTo>
                    <a:pt x="1365750" y="36368"/>
                    <a:pt x="1373725" y="55623"/>
                    <a:pt x="1373725" y="75699"/>
                  </a:cubicBezTo>
                  <a:lnTo>
                    <a:pt x="1373725" y="737101"/>
                  </a:lnTo>
                  <a:cubicBezTo>
                    <a:pt x="1373725" y="757177"/>
                    <a:pt x="1365750" y="776432"/>
                    <a:pt x="1351553" y="790628"/>
                  </a:cubicBezTo>
                  <a:cubicBezTo>
                    <a:pt x="1337357" y="804825"/>
                    <a:pt x="1318102" y="812800"/>
                    <a:pt x="1298026" y="812800"/>
                  </a:cubicBezTo>
                  <a:lnTo>
                    <a:pt x="75699" y="812800"/>
                  </a:lnTo>
                  <a:cubicBezTo>
                    <a:pt x="55623" y="812800"/>
                    <a:pt x="36368" y="804825"/>
                    <a:pt x="22172" y="790628"/>
                  </a:cubicBezTo>
                  <a:cubicBezTo>
                    <a:pt x="7975" y="776432"/>
                    <a:pt x="0" y="757177"/>
                    <a:pt x="0" y="737101"/>
                  </a:cubicBezTo>
                  <a:lnTo>
                    <a:pt x="0" y="75699"/>
                  </a:lnTo>
                  <a:cubicBezTo>
                    <a:pt x="0" y="55623"/>
                    <a:pt x="7975" y="36368"/>
                    <a:pt x="22172" y="22172"/>
                  </a:cubicBezTo>
                  <a:cubicBezTo>
                    <a:pt x="36368" y="7975"/>
                    <a:pt x="55623" y="0"/>
                    <a:pt x="75699" y="0"/>
                  </a:cubicBezTo>
                  <a:close/>
                </a:path>
              </a:pathLst>
            </a:custGeom>
            <a:solidFill>
              <a:srgbClr val="FFFFFF"/>
            </a:solidFill>
          </p:spPr>
        </p:sp>
        <p:sp>
          <p:nvSpPr>
            <p:cNvPr id="9" name="TextBox 9"/>
            <p:cNvSpPr txBox="1"/>
            <p:nvPr/>
          </p:nvSpPr>
          <p:spPr>
            <a:xfrm>
              <a:off x="0" y="-266700"/>
              <a:ext cx="1373725" cy="1079500"/>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a:off x="10487352" y="5215043"/>
            <a:ext cx="4747387" cy="2380779"/>
          </a:xfrm>
          <a:custGeom>
            <a:avLst/>
            <a:gdLst/>
            <a:ahLst/>
            <a:cxnLst/>
            <a:rect l="l" t="t" r="r" b="b"/>
            <a:pathLst>
              <a:path w="4747387" h="2380779">
                <a:moveTo>
                  <a:pt x="0" y="0"/>
                </a:moveTo>
                <a:lnTo>
                  <a:pt x="4747387" y="0"/>
                </a:lnTo>
                <a:lnTo>
                  <a:pt x="4747387" y="2380779"/>
                </a:lnTo>
                <a:lnTo>
                  <a:pt x="0" y="2380779"/>
                </a:lnTo>
                <a:lnTo>
                  <a:pt x="0" y="0"/>
                </a:lnTo>
                <a:close/>
              </a:path>
            </a:pathLst>
          </a:custGeom>
          <a:blipFill>
            <a:blip r:embed="rId4"/>
            <a:stretch>
              <a:fillRect/>
            </a:stretch>
          </a:blipFill>
        </p:spPr>
      </p:sp>
      <p:sp>
        <p:nvSpPr>
          <p:cNvPr id="11" name="TextBox 11"/>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Tree>
    <p:extLst>
      <p:ext uri="{BB962C8B-B14F-4D97-AF65-F5344CB8AC3E}">
        <p14:creationId xmlns:p14="http://schemas.microsoft.com/office/powerpoint/2010/main" val="10425804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104473" y="3444923"/>
            <a:ext cx="8079054" cy="3800427"/>
          </a:xfrm>
          <a:custGeom>
            <a:avLst/>
            <a:gdLst/>
            <a:ahLst/>
            <a:cxnLst/>
            <a:rect l="l" t="t" r="r" b="b"/>
            <a:pathLst>
              <a:path w="8079054" h="3800427">
                <a:moveTo>
                  <a:pt x="0" y="0"/>
                </a:moveTo>
                <a:lnTo>
                  <a:pt x="8079054" y="0"/>
                </a:lnTo>
                <a:lnTo>
                  <a:pt x="8079054" y="3800427"/>
                </a:lnTo>
                <a:lnTo>
                  <a:pt x="0" y="3800427"/>
                </a:lnTo>
                <a:lnTo>
                  <a:pt x="0" y="0"/>
                </a:lnTo>
                <a:close/>
              </a:path>
            </a:pathLst>
          </a:custGeom>
          <a:blipFill>
            <a:blip r:embed="rId3"/>
            <a:stretch>
              <a:fillRect/>
            </a:stretch>
          </a:blipFill>
        </p:spPr>
      </p:sp>
      <p:sp>
        <p:nvSpPr>
          <p:cNvPr id="3" name="TextBox 3"/>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4" name="TextBox 4"/>
          <p:cNvSpPr txBox="1"/>
          <p:nvPr/>
        </p:nvSpPr>
        <p:spPr>
          <a:xfrm>
            <a:off x="4115799" y="7295990"/>
            <a:ext cx="10056402" cy="2203450"/>
          </a:xfrm>
          <a:prstGeom prst="rect">
            <a:avLst/>
          </a:prstGeom>
        </p:spPr>
        <p:txBody>
          <a:bodyPr lIns="0" tIns="0" rIns="0" bIns="0" rtlCol="0" anchor="t">
            <a:spAutoFit/>
          </a:bodyPr>
          <a:lstStyle/>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err="1">
                <a:ln>
                  <a:noFill/>
                </a:ln>
                <a:solidFill>
                  <a:srgbClr val="FFFFFF"/>
                </a:solidFill>
                <a:effectLst/>
                <a:uLnTx/>
                <a:uFillTx/>
                <a:latin typeface="Agrandir Narrow Bold"/>
                <a:ea typeface="+mn-ea"/>
                <a:cs typeface="+mn-cs"/>
              </a:rPr>
              <a:t>Sentido</a:t>
            </a:r>
            <a:r>
              <a:rPr kumimoji="0" lang="en-US" sz="3999"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Bold"/>
                <a:ea typeface="+mn-ea"/>
                <a:cs typeface="+mn-cs"/>
              </a:rPr>
              <a:t>físico</a:t>
            </a:r>
            <a:r>
              <a:rPr kumimoji="0" lang="en-US" sz="3999" b="0" i="0" u="none" strike="noStrike" kern="1200" cap="none" spc="0" normalizeH="0" baseline="0" noProof="0" dirty="0">
                <a:ln>
                  <a:noFill/>
                </a:ln>
                <a:solidFill>
                  <a:srgbClr val="FFFFFF"/>
                </a:solidFill>
                <a:effectLst/>
                <a:uLnTx/>
                <a:uFillTx/>
                <a:latin typeface="Agrandir Narrow Bold"/>
                <a:ea typeface="+mn-ea"/>
                <a:cs typeface="+mn-cs"/>
              </a:rPr>
              <a:t>: </a:t>
            </a:r>
          </a:p>
          <a:p>
            <a:pPr marL="0" marR="0" lvl="0" indent="0" algn="ctr" defTabSz="914400" rtl="0" eaLnBrk="1" fontAlgn="auto" latinLnBrk="0" hangingPunct="1">
              <a:lnSpc>
                <a:spcPts val="5599"/>
              </a:lnSpc>
              <a:spcBef>
                <a:spcPts val="0"/>
              </a:spcBef>
              <a:spcAft>
                <a:spcPts val="0"/>
              </a:spcAft>
              <a:buClrTx/>
              <a:buSzTx/>
              <a:buFontTx/>
              <a:buNone/>
              <a:tabLst/>
              <a:defRPr/>
            </a:pPr>
            <a:r>
              <a:rPr kumimoji="0" lang="en-US" sz="3999" b="0" i="0" u="none" strike="noStrike" kern="1200" cap="none" spc="0" normalizeH="0" baseline="0" noProof="0" dirty="0">
                <a:ln>
                  <a:noFill/>
                </a:ln>
                <a:solidFill>
                  <a:srgbClr val="FFFFFF"/>
                </a:solidFill>
                <a:effectLst/>
                <a:uLnTx/>
                <a:uFillTx/>
                <a:latin typeface="Agrandir Narrow"/>
                <a:ea typeface="+mn-ea"/>
                <a:cs typeface="+mn-cs"/>
              </a:rPr>
              <a:t>L</a:t>
            </a:r>
            <a:r>
              <a:rPr kumimoji="0" lang="en-US" sz="3999" b="0" i="0" u="none" strike="noStrike" kern="1200" cap="none" spc="0" normalizeH="0" baseline="0" noProof="0" dirty="0" smtClean="0">
                <a:ln>
                  <a:noFill/>
                </a:ln>
                <a:solidFill>
                  <a:srgbClr val="FFFFFF"/>
                </a:solidFill>
                <a:effectLst/>
                <a:uLnTx/>
                <a:uFillTx/>
                <a:latin typeface="Agrandir Narrow"/>
                <a:ea typeface="+mn-ea"/>
                <a:cs typeface="+mn-cs"/>
              </a:rPr>
              <a:t>a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ponderación</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de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realización</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es</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inversa</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 la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varianza</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de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ruido</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en</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cada</a:t>
            </a:r>
            <a:r>
              <a:rPr kumimoji="0" lang="en-US" sz="3999"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999" b="0" i="0" u="none" strike="noStrike" kern="1200" cap="none" spc="0" normalizeH="0" baseline="0" noProof="0" dirty="0" err="1">
                <a:ln>
                  <a:noFill/>
                </a:ln>
                <a:solidFill>
                  <a:srgbClr val="FFFFFF"/>
                </a:solidFill>
                <a:effectLst/>
                <a:uLnTx/>
                <a:uFillTx/>
                <a:latin typeface="Agrandir Narrow"/>
                <a:ea typeface="+mn-ea"/>
                <a:cs typeface="+mn-cs"/>
              </a:rPr>
              <a:t>realización</a:t>
            </a:r>
            <a:endParaRPr kumimoji="0" lang="en-US" sz="3999" b="0" i="0" u="none" strike="noStrike" kern="1200" cap="none" spc="0" normalizeH="0" baseline="0" noProof="0" dirty="0">
              <a:ln>
                <a:noFill/>
              </a:ln>
              <a:solidFill>
                <a:srgbClr val="FFFFFF"/>
              </a:solidFill>
              <a:effectLst/>
              <a:uLnTx/>
              <a:uFillTx/>
              <a:latin typeface="Agrandir Narrow"/>
              <a:ea typeface="+mn-ea"/>
              <a:cs typeface="+mn-cs"/>
            </a:endParaRPr>
          </a:p>
        </p:txBody>
      </p:sp>
    </p:spTree>
    <p:extLst>
      <p:ext uri="{BB962C8B-B14F-4D97-AF65-F5344CB8AC3E}">
        <p14:creationId xmlns:p14="http://schemas.microsoft.com/office/powerpoint/2010/main" val="28640254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474126" y="3771718"/>
            <a:ext cx="878310" cy="1019815"/>
          </a:xfrm>
          <a:custGeom>
            <a:avLst/>
            <a:gdLst/>
            <a:ahLst/>
            <a:cxnLst/>
            <a:rect l="l" t="t" r="r" b="b"/>
            <a:pathLst>
              <a:path w="878310" h="1019815">
                <a:moveTo>
                  <a:pt x="0" y="0"/>
                </a:moveTo>
                <a:lnTo>
                  <a:pt x="878309" y="0"/>
                </a:lnTo>
                <a:lnTo>
                  <a:pt x="878309" y="1019816"/>
                </a:lnTo>
                <a:lnTo>
                  <a:pt x="0" y="1019816"/>
                </a:lnTo>
                <a:lnTo>
                  <a:pt x="0" y="0"/>
                </a:lnTo>
                <a:close/>
              </a:path>
            </a:pathLst>
          </a:custGeom>
          <a:blipFill>
            <a:blip r:embed="rId3"/>
            <a:stretch>
              <a:fillRect/>
            </a:stretch>
          </a:blipFill>
        </p:spPr>
      </p:sp>
      <p:sp>
        <p:nvSpPr>
          <p:cNvPr id="3" name="Freeform 3"/>
          <p:cNvSpPr/>
          <p:nvPr/>
        </p:nvSpPr>
        <p:spPr>
          <a:xfrm>
            <a:off x="4215242" y="5320928"/>
            <a:ext cx="9857516" cy="1595299"/>
          </a:xfrm>
          <a:custGeom>
            <a:avLst/>
            <a:gdLst/>
            <a:ahLst/>
            <a:cxnLst/>
            <a:rect l="l" t="t" r="r" b="b"/>
            <a:pathLst>
              <a:path w="9857516" h="1595299">
                <a:moveTo>
                  <a:pt x="0" y="0"/>
                </a:moveTo>
                <a:lnTo>
                  <a:pt x="9857516" y="0"/>
                </a:lnTo>
                <a:lnTo>
                  <a:pt x="9857516" y="1595298"/>
                </a:lnTo>
                <a:lnTo>
                  <a:pt x="0" y="1595298"/>
                </a:lnTo>
                <a:lnTo>
                  <a:pt x="0" y="0"/>
                </a:lnTo>
                <a:close/>
              </a:path>
            </a:pathLst>
          </a:custGeom>
          <a:blipFill>
            <a:blip r:embed="rId4"/>
            <a:stretch>
              <a:fillRect/>
            </a:stretch>
          </a:blipFill>
        </p:spPr>
      </p:sp>
      <p:sp>
        <p:nvSpPr>
          <p:cNvPr id="4" name="TextBox 4"/>
          <p:cNvSpPr txBox="1"/>
          <p:nvPr/>
        </p:nvSpPr>
        <p:spPr>
          <a:xfrm>
            <a:off x="3945259" y="3894276"/>
            <a:ext cx="10397482" cy="688974"/>
          </a:xfrm>
          <a:prstGeom prst="rect">
            <a:avLst/>
          </a:prstGeom>
        </p:spPr>
        <p:txBody>
          <a:bodyPr lIns="0" tIns="0" rIns="0" bIns="0" rtlCol="0" anchor="t">
            <a:spAutoFit/>
          </a:bodyPr>
          <a:lstStyle/>
          <a:p>
            <a:pPr marL="0" marR="0" lvl="0" indent="0" algn="ctr" defTabSz="9144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Light Bold"/>
                <a:ea typeface="+mn-ea"/>
                <a:cs typeface="+mn-cs"/>
              </a:rPr>
              <a:t>ESTIMACIÓN DE              </a:t>
            </a:r>
          </a:p>
        </p:txBody>
      </p:sp>
      <p:sp>
        <p:nvSpPr>
          <p:cNvPr id="5" name="TextBox 5"/>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
        <p:nvSpPr>
          <p:cNvPr id="6" name="TextBox 6"/>
          <p:cNvSpPr txBox="1"/>
          <p:nvPr/>
        </p:nvSpPr>
        <p:spPr>
          <a:xfrm>
            <a:off x="684703" y="7100674"/>
            <a:ext cx="16918593" cy="481330"/>
          </a:xfrm>
          <a:prstGeom prst="rect">
            <a:avLst/>
          </a:prstGeom>
        </p:spPr>
        <p:txBody>
          <a:bodyPr lIns="0" tIns="0" rIns="0" bIns="0" rtlCol="0" anchor="t">
            <a:spAutoFit/>
          </a:bodyPr>
          <a:lstStyle/>
          <a:p>
            <a:pPr marL="0" marR="0" lvl="0" indent="0" algn="ctr" defTabSz="914400" rtl="0" eaLnBrk="1" fontAlgn="auto" latinLnBrk="0" hangingPunct="1">
              <a:lnSpc>
                <a:spcPts val="3919"/>
              </a:lnSpc>
              <a:spcBef>
                <a:spcPts val="0"/>
              </a:spcBef>
              <a:spcAft>
                <a:spcPts val="0"/>
              </a:spcAft>
              <a:buClrTx/>
              <a:buSzTx/>
              <a:buFontTx/>
              <a:buNone/>
              <a:tabLst/>
              <a:defRPr/>
            </a:pPr>
            <a:r>
              <a:rPr kumimoji="0" lang="en-US" sz="2799" b="0" i="0" u="none" strike="noStrike" kern="1200" cap="none" spc="0" normalizeH="0" baseline="0" noProof="0">
                <a:ln>
                  <a:noFill/>
                </a:ln>
                <a:solidFill>
                  <a:srgbClr val="FFFFFF"/>
                </a:solidFill>
                <a:effectLst/>
                <a:uLnTx/>
                <a:uFillTx/>
                <a:latin typeface="Open Sans"/>
                <a:ea typeface="+mn-ea"/>
                <a:cs typeface="+mn-cs"/>
              </a:rPr>
              <a:t>donde [-D, -1] es el intervalo que  inmediatamente anterior al estímulo provocado en n=0</a:t>
            </a:r>
          </a:p>
        </p:txBody>
      </p:sp>
    </p:spTree>
    <p:extLst>
      <p:ext uri="{BB962C8B-B14F-4D97-AF65-F5344CB8AC3E}">
        <p14:creationId xmlns:p14="http://schemas.microsoft.com/office/powerpoint/2010/main" val="29178932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216546" y="3872798"/>
            <a:ext cx="11854907" cy="4644560"/>
          </a:xfrm>
          <a:custGeom>
            <a:avLst/>
            <a:gdLst/>
            <a:ahLst/>
            <a:cxnLst/>
            <a:rect l="l" t="t" r="r" b="b"/>
            <a:pathLst>
              <a:path w="11854907" h="4644560">
                <a:moveTo>
                  <a:pt x="0" y="0"/>
                </a:moveTo>
                <a:lnTo>
                  <a:pt x="11854908" y="0"/>
                </a:lnTo>
                <a:lnTo>
                  <a:pt x="11854908" y="4644559"/>
                </a:lnTo>
                <a:lnTo>
                  <a:pt x="0" y="4644559"/>
                </a:lnTo>
                <a:lnTo>
                  <a:pt x="0" y="0"/>
                </a:lnTo>
                <a:close/>
              </a:path>
            </a:pathLst>
          </a:custGeom>
          <a:blipFill>
            <a:blip r:embed="rId3"/>
            <a:stretch>
              <a:fillRect t="-112702"/>
            </a:stretch>
          </a:blipFill>
        </p:spPr>
      </p:sp>
      <p:sp>
        <p:nvSpPr>
          <p:cNvPr id="3" name="TextBox 3"/>
          <p:cNvSpPr txBox="1"/>
          <p:nvPr/>
        </p:nvSpPr>
        <p:spPr>
          <a:xfrm>
            <a:off x="1028700" y="962342"/>
            <a:ext cx="16230600" cy="1895475"/>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a:p>
            <a:pPr marL="0" marR="0" lvl="0" indent="0" algn="ctr" defTabSz="914400" rtl="0" eaLnBrk="1" fontAlgn="auto" latinLnBrk="0" hangingPunct="1">
              <a:lnSpc>
                <a:spcPts val="4799"/>
              </a:lnSpc>
              <a:spcBef>
                <a:spcPct val="0"/>
              </a:spcBef>
              <a:spcAft>
                <a:spcPts val="0"/>
              </a:spcAft>
              <a:buClrTx/>
              <a:buSzTx/>
              <a:buFontTx/>
              <a:buNone/>
              <a:tabLst/>
              <a:defRPr/>
            </a:pPr>
            <a:r>
              <a:rPr kumimoji="0" lang="en-US" sz="3999" b="0" i="0" u="none" strike="noStrike" kern="1200" cap="none" spc="0" normalizeH="0" baseline="0" noProof="0">
                <a:ln>
                  <a:noFill/>
                </a:ln>
                <a:solidFill>
                  <a:srgbClr val="26BEC9"/>
                </a:solidFill>
                <a:effectLst/>
                <a:uLnTx/>
                <a:uFillTx/>
                <a:latin typeface="Agrandir Narrow Bold"/>
                <a:ea typeface="+mn-ea"/>
                <a:cs typeface="+mn-cs"/>
              </a:rPr>
              <a:t>CASO 2: v[n] variable</a:t>
            </a:r>
          </a:p>
        </p:txBody>
      </p:sp>
    </p:spTree>
    <p:extLst>
      <p:ext uri="{BB962C8B-B14F-4D97-AF65-F5344CB8AC3E}">
        <p14:creationId xmlns:p14="http://schemas.microsoft.com/office/powerpoint/2010/main" val="8392955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554399" y="3408988"/>
            <a:ext cx="13179202" cy="4368634"/>
          </a:xfrm>
          <a:custGeom>
            <a:avLst/>
            <a:gdLst/>
            <a:ahLst/>
            <a:cxnLst/>
            <a:rect l="l" t="t" r="r" b="b"/>
            <a:pathLst>
              <a:path w="13179202" h="4368634">
                <a:moveTo>
                  <a:pt x="0" y="0"/>
                </a:moveTo>
                <a:lnTo>
                  <a:pt x="13179202" y="0"/>
                </a:lnTo>
                <a:lnTo>
                  <a:pt x="13179202" y="4368634"/>
                </a:lnTo>
                <a:lnTo>
                  <a:pt x="0" y="4368634"/>
                </a:lnTo>
                <a:lnTo>
                  <a:pt x="0" y="0"/>
                </a:lnTo>
                <a:close/>
              </a:path>
            </a:pathLst>
          </a:custGeom>
          <a:blipFill>
            <a:blip r:embed="rId2"/>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9144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PROMEDIO INHOMOGÉNEO</a:t>
            </a:r>
          </a:p>
        </p:txBody>
      </p:sp>
    </p:spTree>
    <p:extLst>
      <p:ext uri="{BB962C8B-B14F-4D97-AF65-F5344CB8AC3E}">
        <p14:creationId xmlns:p14="http://schemas.microsoft.com/office/powerpoint/2010/main" val="16805830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574870" y="1349059"/>
            <a:ext cx="15138259" cy="7588882"/>
            <a:chOff x="0" y="0"/>
            <a:chExt cx="20184346" cy="10118509"/>
          </a:xfrm>
        </p:grpSpPr>
        <p:sp>
          <p:nvSpPr>
            <p:cNvPr id="3" name="Freeform 3"/>
            <p:cNvSpPr/>
            <p:nvPr/>
          </p:nvSpPr>
          <p:spPr>
            <a:xfrm>
              <a:off x="0" y="3427814"/>
              <a:ext cx="20184346" cy="6690695"/>
            </a:xfrm>
            <a:custGeom>
              <a:avLst/>
              <a:gdLst/>
              <a:ahLst/>
              <a:cxnLst/>
              <a:rect l="l" t="t" r="r" b="b"/>
              <a:pathLst>
                <a:path w="20184346" h="6690695">
                  <a:moveTo>
                    <a:pt x="0" y="0"/>
                  </a:moveTo>
                  <a:lnTo>
                    <a:pt x="20184346" y="0"/>
                  </a:lnTo>
                  <a:lnTo>
                    <a:pt x="20184346" y="6690695"/>
                  </a:lnTo>
                  <a:lnTo>
                    <a:pt x="0" y="6690695"/>
                  </a:lnTo>
                  <a:lnTo>
                    <a:pt x="0" y="0"/>
                  </a:lnTo>
                  <a:close/>
                </a:path>
              </a:pathLst>
            </a:custGeom>
            <a:blipFill>
              <a:blip r:embed="rId2"/>
              <a:stretch>
                <a:fillRect/>
              </a:stretch>
            </a:blipFill>
          </p:spPr>
        </p:sp>
        <p:sp>
          <p:nvSpPr>
            <p:cNvPr id="4" name="Freeform 4"/>
            <p:cNvSpPr/>
            <p:nvPr/>
          </p:nvSpPr>
          <p:spPr>
            <a:xfrm>
              <a:off x="0" y="0"/>
              <a:ext cx="20184346" cy="4226869"/>
            </a:xfrm>
            <a:custGeom>
              <a:avLst/>
              <a:gdLst/>
              <a:ahLst/>
              <a:cxnLst/>
              <a:rect l="l" t="t" r="r" b="b"/>
              <a:pathLst>
                <a:path w="20184346" h="4226869">
                  <a:moveTo>
                    <a:pt x="0" y="0"/>
                  </a:moveTo>
                  <a:lnTo>
                    <a:pt x="20184346" y="0"/>
                  </a:lnTo>
                  <a:lnTo>
                    <a:pt x="20184346" y="4226869"/>
                  </a:lnTo>
                  <a:lnTo>
                    <a:pt x="0" y="4226869"/>
                  </a:lnTo>
                  <a:lnTo>
                    <a:pt x="0" y="0"/>
                  </a:lnTo>
                  <a:close/>
                </a:path>
              </a:pathLst>
            </a:custGeom>
            <a:blipFill>
              <a:blip r:embed="rId3"/>
              <a:stretch>
                <a:fillRect b="-2105"/>
              </a:stretch>
            </a:blipFill>
          </p:spPr>
        </p:sp>
      </p:grpSp>
    </p:spTree>
    <p:extLst>
      <p:ext uri="{BB962C8B-B14F-4D97-AF65-F5344CB8AC3E}">
        <p14:creationId xmlns:p14="http://schemas.microsoft.com/office/powerpoint/2010/main" val="998248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2470" y="4316365"/>
            <a:ext cx="3822321" cy="2974838"/>
          </a:xfrm>
          <a:custGeom>
            <a:avLst/>
            <a:gdLst/>
            <a:ahLst/>
            <a:cxnLst/>
            <a:rect l="l" t="t" r="r" b="b"/>
            <a:pathLst>
              <a:path w="3822321" h="2974838">
                <a:moveTo>
                  <a:pt x="0" y="0"/>
                </a:moveTo>
                <a:lnTo>
                  <a:pt x="3822322" y="0"/>
                </a:lnTo>
                <a:lnTo>
                  <a:pt x="3822322" y="2974838"/>
                </a:lnTo>
                <a:lnTo>
                  <a:pt x="0" y="29748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7560339" y="4762001"/>
            <a:ext cx="3638489" cy="2057400"/>
          </a:xfrm>
          <a:custGeom>
            <a:avLst/>
            <a:gdLst/>
            <a:ahLst/>
            <a:cxnLst/>
            <a:rect l="l" t="t" r="r" b="b"/>
            <a:pathLst>
              <a:path w="3638489" h="2057400">
                <a:moveTo>
                  <a:pt x="0" y="0"/>
                </a:moveTo>
                <a:lnTo>
                  <a:pt x="3638489" y="0"/>
                </a:lnTo>
                <a:lnTo>
                  <a:pt x="3638489"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3225213" y="3624020"/>
            <a:ext cx="2113631" cy="3667184"/>
          </a:xfrm>
          <a:custGeom>
            <a:avLst/>
            <a:gdLst/>
            <a:ahLst/>
            <a:cxnLst/>
            <a:rect l="l" t="t" r="r" b="b"/>
            <a:pathLst>
              <a:path w="2113631" h="3667184">
                <a:moveTo>
                  <a:pt x="0" y="0"/>
                </a:moveTo>
                <a:lnTo>
                  <a:pt x="2113632" y="0"/>
                </a:lnTo>
                <a:lnTo>
                  <a:pt x="2113632" y="3667183"/>
                </a:lnTo>
                <a:lnTo>
                  <a:pt x="0" y="36671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 name="TextBox 5"/>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Tree>
    <p:extLst>
      <p:ext uri="{BB962C8B-B14F-4D97-AF65-F5344CB8AC3E}">
        <p14:creationId xmlns:p14="http://schemas.microsoft.com/office/powerpoint/2010/main" val="647815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s-ES_tradnl"/>
          </a:p>
        </p:txBody>
      </p:sp>
      <p:sp>
        <p:nvSpPr>
          <p:cNvPr id="3" name="AutoShape 3"/>
          <p:cNvSpPr/>
          <p:nvPr/>
        </p:nvSpPr>
        <p:spPr>
          <a:xfrm>
            <a:off x="7088084" y="7230209"/>
            <a:ext cx="4111832" cy="0"/>
          </a:xfrm>
          <a:prstGeom prst="line">
            <a:avLst/>
          </a:prstGeom>
          <a:ln w="676275" cap="rnd">
            <a:solidFill>
              <a:srgbClr val="FFDE59"/>
            </a:solidFill>
            <a:prstDash val="solid"/>
            <a:headEnd type="none" w="sm" len="sm"/>
            <a:tailEnd type="none" w="sm" len="sm"/>
          </a:ln>
        </p:spPr>
        <p:txBody>
          <a:bodyPr/>
          <a:lstStyle/>
          <a:p>
            <a:endParaRPr lang="es-ES_tradnl"/>
          </a:p>
        </p:txBody>
      </p:sp>
      <p:sp>
        <p:nvSpPr>
          <p:cNvPr id="4" name="TextBox 4"/>
          <p:cNvSpPr txBox="1"/>
          <p:nvPr/>
        </p:nvSpPr>
        <p:spPr>
          <a:xfrm>
            <a:off x="7351017" y="7022246"/>
            <a:ext cx="3585966" cy="396875"/>
          </a:xfrm>
          <a:prstGeom prst="rect">
            <a:avLst/>
          </a:prstGeom>
        </p:spPr>
        <p:txBody>
          <a:bodyPr lIns="0" tIns="0" rIns="0" bIns="0" rtlCol="0" anchor="t">
            <a:spAutoFit/>
          </a:bodyPr>
          <a:lstStyle/>
          <a:p>
            <a:pPr algn="ctr">
              <a:lnSpc>
                <a:spcPts val="2499"/>
              </a:lnSpc>
            </a:pPr>
            <a:r>
              <a:rPr lang="en-US" sz="2499">
                <a:solidFill>
                  <a:srgbClr val="000000"/>
                </a:solidFill>
                <a:latin typeface="Agrandir Narrow Bold"/>
              </a:rPr>
              <a:t>ayvazquez@itba.edu.ar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518747" y="3788354"/>
            <a:ext cx="7250506" cy="5584246"/>
            <a:chOff x="0" y="0"/>
            <a:chExt cx="2829581" cy="2179307"/>
          </a:xfrm>
        </p:grpSpPr>
        <p:sp>
          <p:nvSpPr>
            <p:cNvPr id="3" name="Freeform 3"/>
            <p:cNvSpPr/>
            <p:nvPr/>
          </p:nvSpPr>
          <p:spPr>
            <a:xfrm>
              <a:off x="0" y="0"/>
              <a:ext cx="2829581" cy="2179307"/>
            </a:xfrm>
            <a:custGeom>
              <a:avLst/>
              <a:gdLst/>
              <a:ahLst/>
              <a:cxnLst/>
              <a:rect l="l" t="t" r="r" b="b"/>
              <a:pathLst>
                <a:path w="2829581" h="2179307">
                  <a:moveTo>
                    <a:pt x="26694" y="0"/>
                  </a:moveTo>
                  <a:lnTo>
                    <a:pt x="2802887" y="0"/>
                  </a:lnTo>
                  <a:cubicBezTo>
                    <a:pt x="2817630" y="0"/>
                    <a:pt x="2829581" y="11951"/>
                    <a:pt x="2829581" y="26694"/>
                  </a:cubicBezTo>
                  <a:lnTo>
                    <a:pt x="2829581" y="2152613"/>
                  </a:lnTo>
                  <a:cubicBezTo>
                    <a:pt x="2829581" y="2167356"/>
                    <a:pt x="2817630" y="2179307"/>
                    <a:pt x="2802887" y="2179307"/>
                  </a:cubicBezTo>
                  <a:lnTo>
                    <a:pt x="26694" y="2179307"/>
                  </a:lnTo>
                  <a:cubicBezTo>
                    <a:pt x="11951" y="2179307"/>
                    <a:pt x="0" y="2167356"/>
                    <a:pt x="0" y="2152613"/>
                  </a:cubicBezTo>
                  <a:lnTo>
                    <a:pt x="0" y="26694"/>
                  </a:lnTo>
                  <a:cubicBezTo>
                    <a:pt x="0" y="11951"/>
                    <a:pt x="11951" y="0"/>
                    <a:pt x="26694" y="0"/>
                  </a:cubicBezTo>
                  <a:close/>
                </a:path>
              </a:pathLst>
            </a:custGeom>
            <a:solidFill>
              <a:srgbClr val="FFFFFF"/>
            </a:solidFill>
          </p:spPr>
        </p:sp>
        <p:sp>
          <p:nvSpPr>
            <p:cNvPr id="4" name="TextBox 4"/>
            <p:cNvSpPr txBox="1"/>
            <p:nvPr/>
          </p:nvSpPr>
          <p:spPr>
            <a:xfrm>
              <a:off x="0" y="-266700"/>
              <a:ext cx="2829581" cy="2446007"/>
            </a:xfrm>
            <a:prstGeom prst="rect">
              <a:avLst/>
            </a:prstGeom>
          </p:spPr>
          <p:txBody>
            <a:bodyPr lIns="50800" tIns="50800" rIns="50800" bIns="50800" rtlCol="0" anchor="ctr"/>
            <a:lstStyle/>
            <a:p>
              <a:pPr marL="0" marR="0" lvl="0" indent="0" algn="ctr" defTabSz="9144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5746546" y="3909005"/>
            <a:ext cx="6794908" cy="5342943"/>
          </a:xfrm>
          <a:custGeom>
            <a:avLst/>
            <a:gdLst/>
            <a:ahLst/>
            <a:cxnLst/>
            <a:rect l="l" t="t" r="r" b="b"/>
            <a:pathLst>
              <a:path w="6794908" h="5342943">
                <a:moveTo>
                  <a:pt x="0" y="0"/>
                </a:moveTo>
                <a:lnTo>
                  <a:pt x="6794908" y="0"/>
                </a:lnTo>
                <a:lnTo>
                  <a:pt x="6794908" y="5342943"/>
                </a:lnTo>
                <a:lnTo>
                  <a:pt x="0" y="5342943"/>
                </a:lnTo>
                <a:lnTo>
                  <a:pt x="0" y="0"/>
                </a:lnTo>
                <a:close/>
              </a:path>
            </a:pathLst>
          </a:custGeom>
          <a:blipFill>
            <a:blip r:embed="rId3"/>
            <a:stretch>
              <a:fillRect/>
            </a:stretch>
          </a:blipFill>
        </p:spPr>
      </p:sp>
      <p:sp>
        <p:nvSpPr>
          <p:cNvPr id="6" name="TextBox 6"/>
          <p:cNvSpPr txBox="1"/>
          <p:nvPr/>
        </p:nvSpPr>
        <p:spPr>
          <a:xfrm>
            <a:off x="2096887" y="1069975"/>
            <a:ext cx="14094227" cy="21431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ts val="0"/>
              </a:spcBef>
              <a:spcAft>
                <a:spcPts val="0"/>
              </a:spcAft>
              <a:buClrTx/>
              <a:buSzTx/>
              <a:buFontTx/>
              <a:buNone/>
              <a:tabLst/>
              <a:defRPr/>
            </a:pPr>
            <a:r>
              <a:rPr kumimoji="0" lang="en-US" sz="8000" b="0" i="0" u="none" strike="noStrike" kern="1200" cap="none" spc="0" normalizeH="0" baseline="0" noProof="0">
                <a:ln>
                  <a:noFill/>
                </a:ln>
                <a:solidFill>
                  <a:srgbClr val="00C4CC"/>
                </a:solidFill>
                <a:effectLst/>
                <a:uLnTx/>
                <a:uFillTx/>
                <a:latin typeface="Agrandir Narrow Bold"/>
                <a:ea typeface="+mn-ea"/>
                <a:cs typeface="+mn-cs"/>
              </a:rPr>
              <a:t>Potencial Evocado Auditivo </a:t>
            </a:r>
          </a:p>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00C4CC"/>
                </a:solidFill>
                <a:effectLst/>
                <a:uLnTx/>
                <a:uFillTx/>
                <a:latin typeface="Agrandir Narrow Bold"/>
                <a:ea typeface="+mn-ea"/>
                <a:cs typeface="+mn-cs"/>
              </a:rPr>
              <a:t>(PEA)</a:t>
            </a:r>
          </a:p>
        </p:txBody>
      </p:sp>
    </p:spTree>
    <p:extLst>
      <p:ext uri="{BB962C8B-B14F-4D97-AF65-F5344CB8AC3E}">
        <p14:creationId xmlns:p14="http://schemas.microsoft.com/office/powerpoint/2010/main" val="4147317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332470" y="4316365"/>
            <a:ext cx="3822321" cy="2974838"/>
          </a:xfrm>
          <a:custGeom>
            <a:avLst/>
            <a:gdLst/>
            <a:ahLst/>
            <a:cxnLst/>
            <a:rect l="l" t="t" r="r" b="b"/>
            <a:pathLst>
              <a:path w="3822321" h="2974838">
                <a:moveTo>
                  <a:pt x="0" y="0"/>
                </a:moveTo>
                <a:lnTo>
                  <a:pt x="3822322" y="0"/>
                </a:lnTo>
                <a:lnTo>
                  <a:pt x="3822322" y="2974838"/>
                </a:lnTo>
                <a:lnTo>
                  <a:pt x="0" y="297483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7560339" y="4762001"/>
            <a:ext cx="3638489" cy="2057400"/>
          </a:xfrm>
          <a:custGeom>
            <a:avLst/>
            <a:gdLst/>
            <a:ahLst/>
            <a:cxnLst/>
            <a:rect l="l" t="t" r="r" b="b"/>
            <a:pathLst>
              <a:path w="3638489" h="2057400">
                <a:moveTo>
                  <a:pt x="0" y="0"/>
                </a:moveTo>
                <a:lnTo>
                  <a:pt x="3638489" y="0"/>
                </a:lnTo>
                <a:lnTo>
                  <a:pt x="3638489"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3225213" y="3624020"/>
            <a:ext cx="2113631" cy="3667184"/>
          </a:xfrm>
          <a:custGeom>
            <a:avLst/>
            <a:gdLst/>
            <a:ahLst/>
            <a:cxnLst/>
            <a:rect l="l" t="t" r="r" b="b"/>
            <a:pathLst>
              <a:path w="2113631" h="3667184">
                <a:moveTo>
                  <a:pt x="0" y="0"/>
                </a:moveTo>
                <a:lnTo>
                  <a:pt x="2113632" y="0"/>
                </a:lnTo>
                <a:lnTo>
                  <a:pt x="2113632" y="3667183"/>
                </a:lnTo>
                <a:lnTo>
                  <a:pt x="0" y="366718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 name="TextBox 5"/>
          <p:cNvSpPr txBox="1"/>
          <p:nvPr/>
        </p:nvSpPr>
        <p:spPr>
          <a:xfrm>
            <a:off x="2096887" y="10699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POTENCIALES EVOCADOS</a:t>
            </a:r>
          </a:p>
        </p:txBody>
      </p:sp>
    </p:spTree>
    <p:extLst>
      <p:ext uri="{BB962C8B-B14F-4D97-AF65-F5344CB8AC3E}">
        <p14:creationId xmlns:p14="http://schemas.microsoft.com/office/powerpoint/2010/main" val="2906855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16963</TotalTime>
  <Words>2980</Words>
  <Application>Microsoft Office PowerPoint</Application>
  <PresentationFormat>Personalizado</PresentationFormat>
  <Paragraphs>495</Paragraphs>
  <Slides>70</Slides>
  <Notes>59</Notes>
  <HiddenSlides>0</HiddenSlides>
  <MMClips>2</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70</vt:i4>
      </vt:variant>
    </vt:vector>
  </HeadingPairs>
  <TitlesOfParts>
    <vt:vector size="86" baseType="lpstr">
      <vt:lpstr>Agrandir Narrow</vt:lpstr>
      <vt:lpstr>Agrandir Narrow Italics</vt:lpstr>
      <vt:lpstr>Open Sans Italics</vt:lpstr>
      <vt:lpstr>Agrandir Narrow Bold</vt:lpstr>
      <vt:lpstr>Open Sans Light</vt:lpstr>
      <vt:lpstr>Open Sans</vt:lpstr>
      <vt:lpstr>Arial</vt:lpstr>
      <vt:lpstr>TT Chocolates Bold</vt:lpstr>
      <vt:lpstr>Open Sans Light Bold</vt:lpstr>
      <vt:lpstr>Agrandir Narrow Medium</vt:lpstr>
      <vt:lpstr>Calibri</vt:lpstr>
      <vt:lpstr>Open Sans Extra Bold</vt:lpstr>
      <vt:lpstr>Open Sans Light Bold Italics</vt:lpstr>
      <vt:lpstr>Agrandir Narrow Medium Bold</vt:lpstr>
      <vt:lpstr>Open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Clase de EEG (Parte 1)</dc:title>
  <cp:lastModifiedBy>Aylin Agatha Vazquez Chenlo</cp:lastModifiedBy>
  <cp:revision>17</cp:revision>
  <dcterms:created xsi:type="dcterms:W3CDTF">2006-08-16T00:00:00Z</dcterms:created>
  <dcterms:modified xsi:type="dcterms:W3CDTF">2024-05-08T21:40:38Z</dcterms:modified>
  <dc:identifier>DAFtLMm_pnM</dc:identifier>
</cp:coreProperties>
</file>